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90" r:id="rId23"/>
    <p:sldId id="278" r:id="rId24"/>
    <p:sldId id="291" r:id="rId25"/>
    <p:sldId id="288" r:id="rId26"/>
    <p:sldId id="289"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20" autoAdjust="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30E74D-EF56-49EA-9CB2-36C38E5DD87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024A3A0-861F-4347-A4D9-93BFEB6E4E8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30E74D-EF56-49EA-9CB2-36C38E5DD87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0E74D-EF56-49EA-9CB2-36C38E5DD87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30E74D-EF56-49EA-9CB2-36C38E5DD87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30E74D-EF56-49EA-9CB2-36C38E5DD878}" type="datetimeFigureOut">
              <a:rPr lang="en-US" smtClean="0"/>
              <a:t>1/11/2020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4A3A0-861F-4347-A4D9-93BFEB6E4E8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30E74D-EF56-49EA-9CB2-36C38E5DD87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30E74D-EF56-49EA-9CB2-36C38E5DD878}"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30E74D-EF56-49EA-9CB2-36C38E5DD878}"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030E74D-EF56-49EA-9CB2-36C38E5DD878}"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24A3A0-861F-4347-A4D9-93BFEB6E4E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30E74D-EF56-49EA-9CB2-36C38E5DD87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4A3A0-861F-4347-A4D9-93BFEB6E4E8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A030E74D-EF56-49EA-9CB2-36C38E5DD878}" type="datetimeFigureOut">
              <a:rPr lang="en-US" smtClean="0"/>
              <a:t>1/11/2020</a:t>
            </a:fld>
            <a:endParaRPr lang="en-US"/>
          </a:p>
        </p:txBody>
      </p:sp>
      <p:sp>
        <p:nvSpPr>
          <p:cNvPr id="7" name="Slide Number Placeholder 6"/>
          <p:cNvSpPr>
            <a:spLocks noGrp="1"/>
          </p:cNvSpPr>
          <p:nvPr>
            <p:ph type="sldNum" sz="quarter" idx="12"/>
          </p:nvPr>
        </p:nvSpPr>
        <p:spPr/>
        <p:txBody>
          <a:bodyPr/>
          <a:lstStyle/>
          <a:p>
            <a:fld id="{D024A3A0-861F-4347-A4D9-93BFEB6E4E8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030E74D-EF56-49EA-9CB2-36C38E5DD878}" type="datetimeFigureOut">
              <a:rPr lang="en-US" smtClean="0"/>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024A3A0-861F-4347-A4D9-93BFEB6E4E8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0"/>
            <a:ext cx="7005505" cy="1398235"/>
          </a:xfrm>
        </p:spPr>
        <p:txBody>
          <a:bodyPr/>
          <a:lstStyle/>
          <a:p>
            <a:r>
              <a:rPr lang="en-US" b="1" dirty="0">
                <a:latin typeface="Times New Roman" pitchFamily="18" charset="0"/>
                <a:cs typeface="Times New Roman" pitchFamily="18" charset="0"/>
              </a:rPr>
              <a:t>Sampling in Qualitative Research</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27319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a:latin typeface="Times New Roman" pitchFamily="18" charset="0"/>
                <a:cs typeface="Times New Roman" pitchFamily="18" charset="0"/>
              </a:rPr>
              <a:t>Probability Sample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lvl="0" algn="just"/>
            <a:r>
              <a:rPr lang="en-GB" dirty="0">
                <a:latin typeface="Times New Roman" pitchFamily="18" charset="0"/>
                <a:cs typeface="Times New Roman" pitchFamily="18" charset="0"/>
              </a:rPr>
              <a:t>Every member of the wider population has an equal chance to be included.</a:t>
            </a:r>
            <a:endParaRPr lang="en-US" dirty="0">
              <a:latin typeface="Times New Roman" pitchFamily="18" charset="0"/>
              <a:cs typeface="Times New Roman" pitchFamily="18" charset="0"/>
            </a:endParaRPr>
          </a:p>
          <a:p>
            <a:pPr lvl="0" algn="just"/>
            <a:r>
              <a:rPr lang="en-GB" dirty="0">
                <a:latin typeface="Times New Roman" pitchFamily="18" charset="0"/>
                <a:cs typeface="Times New Roman" pitchFamily="18" charset="0"/>
              </a:rPr>
              <a:t>Choice is made on chance alone.  </a:t>
            </a:r>
            <a:endParaRPr lang="en-US" dirty="0">
              <a:latin typeface="Times New Roman" pitchFamily="18" charset="0"/>
              <a:cs typeface="Times New Roman" pitchFamily="18" charset="0"/>
            </a:endParaRPr>
          </a:p>
          <a:p>
            <a:pPr lvl="0" algn="just"/>
            <a:r>
              <a:rPr lang="en-GB" dirty="0">
                <a:latin typeface="Times New Roman" pitchFamily="18" charset="0"/>
                <a:cs typeface="Times New Roman" pitchFamily="18" charset="0"/>
              </a:rPr>
              <a:t>The aim is for generalizability and wide representation.</a:t>
            </a:r>
            <a:endParaRPr lang="en-US" dirty="0">
              <a:latin typeface="Times New Roman" pitchFamily="18" charset="0"/>
              <a:cs typeface="Times New Roman" pitchFamily="18" charset="0"/>
            </a:endParaRPr>
          </a:p>
          <a:p>
            <a:pPr lvl="0" algn="just"/>
            <a:r>
              <a:rPr lang="en-GB" dirty="0">
                <a:latin typeface="Times New Roman" pitchFamily="18" charset="0"/>
                <a:cs typeface="Times New Roman" pitchFamily="18" charset="0"/>
              </a:rPr>
              <a:t>Less risk of bias in the sample.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9054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cap="none" dirty="0">
                <a:latin typeface="Times New Roman" pitchFamily="18" charset="0"/>
                <a:cs typeface="Times New Roman" pitchFamily="18" charset="0"/>
              </a:rPr>
              <a:t>Non-probability Sample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381000" y="1524000"/>
            <a:ext cx="8229600" cy="4953000"/>
          </a:xfrm>
        </p:spPr>
        <p:txBody>
          <a:bodyPr>
            <a:noAutofit/>
          </a:bodyPr>
          <a:lstStyle/>
          <a:p>
            <a:pPr algn="just"/>
            <a:r>
              <a:rPr lang="en-US" sz="2800" dirty="0">
                <a:latin typeface="Times New Roman" pitchFamily="18" charset="0"/>
                <a:cs typeface="Times New Roman" pitchFamily="18" charset="0"/>
              </a:rPr>
              <a:t>The selectivity which is built into a nonprobability sample derives from the researcher targeting a particular group, in the full knowledge that it does not represent the wider population; it simply represents itself.</a:t>
            </a:r>
          </a:p>
          <a:p>
            <a:pPr algn="just"/>
            <a:r>
              <a:rPr lang="en-US" sz="2800" dirty="0">
                <a:latin typeface="Times New Roman" pitchFamily="18" charset="0"/>
                <a:cs typeface="Times New Roman" pitchFamily="18" charset="0"/>
              </a:rPr>
              <a:t>This is frequently the case in small-scale research, for example, as with one or two schools or where no attempt to generalize is desired.</a:t>
            </a:r>
          </a:p>
          <a:p>
            <a:pPr algn="just"/>
            <a:r>
              <a:rPr lang="en-US" sz="2800" dirty="0">
                <a:latin typeface="Times New Roman" pitchFamily="18" charset="0"/>
                <a:cs typeface="Times New Roman" pitchFamily="18" charset="0"/>
              </a:rPr>
              <a:t>This is frequently the case for some ethnographic research, action research or case study research.</a:t>
            </a:r>
          </a:p>
        </p:txBody>
      </p:sp>
    </p:spTree>
    <p:extLst>
      <p:ext uri="{BB962C8B-B14F-4D97-AF65-F5344CB8AC3E}">
        <p14:creationId xmlns:p14="http://schemas.microsoft.com/office/powerpoint/2010/main" val="497571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971" y="1905000"/>
            <a:ext cx="8610600" cy="3970318"/>
          </a:xfrm>
          <a:prstGeom prst="rect">
            <a:avLst/>
          </a:prstGeom>
        </p:spPr>
        <p:txBody>
          <a:bodyPr wrap="square">
            <a:spAutoFit/>
          </a:bodyPr>
          <a:lstStyle/>
          <a:p>
            <a:pPr marL="457200" lvl="0" indent="-457200" algn="just">
              <a:buFont typeface="Arial" pitchFamily="34" charset="0"/>
              <a:buChar char="•"/>
            </a:pPr>
            <a:r>
              <a:rPr lang="en-GB" sz="2800" dirty="0">
                <a:latin typeface="Times New Roman" pitchFamily="18" charset="0"/>
                <a:cs typeface="Times New Roman" pitchFamily="18" charset="0"/>
              </a:rPr>
              <a:t>Members of the wider population are deliberately excluded.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en-GB" sz="2800" dirty="0">
                <a:latin typeface="Times New Roman" pitchFamily="18" charset="0"/>
                <a:cs typeface="Times New Roman" pitchFamily="18" charset="0"/>
              </a:rPr>
              <a:t>The aim is for the sample to represent itself rather than to seek generalizability.</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en-GB" sz="2800" dirty="0">
                <a:latin typeface="Times New Roman" pitchFamily="18" charset="0"/>
                <a:cs typeface="Times New Roman" pitchFamily="18" charset="0"/>
              </a:rPr>
              <a:t>Non-probability sampling </a:t>
            </a:r>
            <a:r>
              <a:rPr lang="en-US" sz="2800" dirty="0">
                <a:latin typeface="Times New Roman" pitchFamily="18" charset="0"/>
                <a:cs typeface="Times New Roman" pitchFamily="18" charset="0"/>
              </a:rPr>
              <a:t>techniques are far less complicated to set up.</a:t>
            </a:r>
          </a:p>
          <a:p>
            <a:pPr marL="457200" lvl="0" indent="-457200" algn="just">
              <a:buFont typeface="Arial" pitchFamily="34" charset="0"/>
              <a:buChar char="•"/>
            </a:pPr>
            <a:r>
              <a:rPr lang="en-US" sz="2800" dirty="0">
                <a:latin typeface="Times New Roman" pitchFamily="18" charset="0"/>
                <a:cs typeface="Times New Roman" pitchFamily="18" charset="0"/>
              </a:rPr>
              <a:t>This main significance of non-probability is that it is convenient and economical. According to Bailey (1982), non-probability is much less complicated.</a:t>
            </a:r>
          </a:p>
        </p:txBody>
      </p:sp>
    </p:spTree>
    <p:extLst>
      <p:ext uri="{BB962C8B-B14F-4D97-AF65-F5344CB8AC3E}">
        <p14:creationId xmlns:p14="http://schemas.microsoft.com/office/powerpoint/2010/main" val="2353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cap="none" dirty="0">
                <a:latin typeface="Times New Roman" pitchFamily="18" charset="0"/>
                <a:cs typeface="Times New Roman" pitchFamily="18" charset="0"/>
              </a:rPr>
              <a:t>It Includes:</a:t>
            </a:r>
          </a:p>
        </p:txBody>
      </p:sp>
      <p:sp>
        <p:nvSpPr>
          <p:cNvPr id="3" name="Content Placeholder 2"/>
          <p:cNvSpPr>
            <a:spLocks noGrp="1"/>
          </p:cNvSpPr>
          <p:nvPr>
            <p:ph idx="1"/>
          </p:nvPr>
        </p:nvSpPr>
        <p:spPr>
          <a:xfrm>
            <a:off x="457200" y="1981200"/>
            <a:ext cx="8229600" cy="4144963"/>
          </a:xfrm>
        </p:spPr>
        <p:txBody>
          <a:bodyPr>
            <a:normAutofit/>
          </a:bodyPr>
          <a:lstStyle/>
          <a:p>
            <a:pPr lvl="0"/>
            <a:r>
              <a:rPr lang="en-US" dirty="0">
                <a:latin typeface="Times New Roman" pitchFamily="18" charset="0"/>
                <a:cs typeface="Times New Roman" pitchFamily="18" charset="0"/>
              </a:rPr>
              <a:t>Convenience sampling</a:t>
            </a:r>
          </a:p>
          <a:p>
            <a:pPr lvl="0"/>
            <a:r>
              <a:rPr lang="en-US" dirty="0">
                <a:latin typeface="Times New Roman" pitchFamily="18" charset="0"/>
                <a:cs typeface="Times New Roman" pitchFamily="18" charset="0"/>
              </a:rPr>
              <a:t>Quota sampling</a:t>
            </a:r>
          </a:p>
          <a:p>
            <a:pPr lvl="0"/>
            <a:r>
              <a:rPr lang="en-US" dirty="0">
                <a:latin typeface="Times New Roman" pitchFamily="18" charset="0"/>
                <a:cs typeface="Times New Roman" pitchFamily="18" charset="0"/>
              </a:rPr>
              <a:t>Purposive sampling</a:t>
            </a:r>
          </a:p>
          <a:p>
            <a:pPr lvl="0"/>
            <a:r>
              <a:rPr lang="en-US" dirty="0">
                <a:latin typeface="Times New Roman" pitchFamily="18" charset="0"/>
                <a:cs typeface="Times New Roman" pitchFamily="18" charset="0"/>
              </a:rPr>
              <a:t>Dimensional sampling</a:t>
            </a:r>
          </a:p>
          <a:p>
            <a:pPr lvl="0"/>
            <a:r>
              <a:rPr lang="en-US" dirty="0">
                <a:latin typeface="Times New Roman" pitchFamily="18" charset="0"/>
                <a:cs typeface="Times New Roman" pitchFamily="18" charset="0"/>
              </a:rPr>
              <a:t>Snowball sampling</a:t>
            </a:r>
          </a:p>
          <a:p>
            <a:pPr lvl="0"/>
            <a:r>
              <a:rPr lang="en-US" dirty="0">
                <a:latin typeface="Times New Roman" pitchFamily="18" charset="0"/>
                <a:cs typeface="Times New Roman" pitchFamily="18" charset="0"/>
              </a:rPr>
              <a:t>Volunteer sampling</a:t>
            </a:r>
          </a:p>
          <a:p>
            <a:pPr lvl="0"/>
            <a:r>
              <a:rPr lang="en-US" dirty="0">
                <a:latin typeface="Times New Roman" pitchFamily="18" charset="0"/>
                <a:cs typeface="Times New Roman" pitchFamily="18" charset="0"/>
              </a:rPr>
              <a:t>Theoretical sampling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03008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n-US" sz="4000" b="1" cap="none" dirty="0">
                <a:latin typeface="Times New Roman" pitchFamily="18" charset="0"/>
                <a:cs typeface="Times New Roman" pitchFamily="18" charset="0"/>
              </a:rPr>
              <a:t>Planning a Sampling Strategy</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228600" y="1752600"/>
            <a:ext cx="8686800" cy="4800600"/>
          </a:xfrm>
        </p:spPr>
        <p:txBody>
          <a:bodyPr>
            <a:noAutofit/>
          </a:bodyPr>
          <a:lstStyle/>
          <a:p>
            <a:pPr marL="0" indent="0" algn="just">
              <a:buNone/>
            </a:pPr>
            <a:r>
              <a:rPr lang="en-US" dirty="0">
                <a:latin typeface="Times New Roman" pitchFamily="18" charset="0"/>
                <a:cs typeface="Times New Roman" pitchFamily="18" charset="0"/>
              </a:rPr>
              <a:t>Cohen, </a:t>
            </a:r>
            <a:r>
              <a:rPr lang="en-US" dirty="0" err="1">
                <a:latin typeface="Times New Roman" pitchFamily="18" charset="0"/>
                <a:cs typeface="Times New Roman" pitchFamily="18" charset="0"/>
              </a:rPr>
              <a:t>Manlon</a:t>
            </a:r>
            <a:r>
              <a:rPr lang="en-US" dirty="0">
                <a:latin typeface="Times New Roman" pitchFamily="18" charset="0"/>
                <a:cs typeface="Times New Roman" pitchFamily="18" charset="0"/>
              </a:rPr>
              <a:t> &amp; Morrison (2007) divide sampling strategy in eight stages:</a:t>
            </a:r>
            <a:endParaRPr lang="en-US" b="1"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Stage One</a:t>
            </a:r>
            <a:r>
              <a:rPr lang="en-US" dirty="0">
                <a:latin typeface="Times New Roman" pitchFamily="18" charset="0"/>
                <a:cs typeface="Times New Roman" pitchFamily="18" charset="0"/>
              </a:rPr>
              <a:t>: Decide whether the study needs a sample, or whether it is possible to have the whole population.</a:t>
            </a:r>
          </a:p>
          <a:p>
            <a:pPr algn="just"/>
            <a:r>
              <a:rPr lang="en-US" b="1" dirty="0">
                <a:latin typeface="Times New Roman" pitchFamily="18" charset="0"/>
                <a:cs typeface="Times New Roman" pitchFamily="18" charset="0"/>
              </a:rPr>
              <a:t>Stage Two: </a:t>
            </a:r>
            <a:r>
              <a:rPr lang="en-US" dirty="0">
                <a:latin typeface="Times New Roman" pitchFamily="18" charset="0"/>
                <a:cs typeface="Times New Roman" pitchFamily="18" charset="0"/>
              </a:rPr>
              <a:t>Identify the population, its important features (the sampling frame) and its size.</a:t>
            </a:r>
          </a:p>
          <a:p>
            <a:pPr algn="just"/>
            <a:r>
              <a:rPr lang="en-US" b="1" dirty="0">
                <a:latin typeface="Times New Roman" pitchFamily="18" charset="0"/>
                <a:cs typeface="Times New Roman" pitchFamily="18" charset="0"/>
              </a:rPr>
              <a:t>Stage Three: </a:t>
            </a:r>
            <a:r>
              <a:rPr lang="en-US" dirty="0">
                <a:latin typeface="Times New Roman" pitchFamily="18" charset="0"/>
                <a:cs typeface="Times New Roman" pitchFamily="18" charset="0"/>
              </a:rPr>
              <a:t>Identify the kind of sampling strategy that is required (e.g. probability, non-probability, or mixed methods sample).</a:t>
            </a:r>
          </a:p>
          <a:p>
            <a:pPr algn="just"/>
            <a:r>
              <a:rPr lang="en-US" b="1" dirty="0">
                <a:latin typeface="Times New Roman" pitchFamily="18" charset="0"/>
                <a:cs typeface="Times New Roman" pitchFamily="18" charset="0"/>
              </a:rPr>
              <a:t>Stage Four: </a:t>
            </a:r>
            <a:r>
              <a:rPr lang="en-US" dirty="0">
                <a:latin typeface="Times New Roman" pitchFamily="18" charset="0"/>
                <a:cs typeface="Times New Roman" pitchFamily="18" charset="0"/>
              </a:rPr>
              <a:t>Ensure that access to the sample is guaranteed.  If not, be prepared to modify the sampling strategy.</a:t>
            </a:r>
          </a:p>
        </p:txBody>
      </p:sp>
    </p:spTree>
    <p:extLst>
      <p:ext uri="{BB962C8B-B14F-4D97-AF65-F5344CB8AC3E}">
        <p14:creationId xmlns:p14="http://schemas.microsoft.com/office/powerpoint/2010/main" val="115110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latin typeface="Times New Roman" pitchFamily="18" charset="0"/>
                <a:cs typeface="Times New Roman" pitchFamily="18" charset="0"/>
              </a:rPr>
              <a:t>Contd</a:t>
            </a:r>
            <a:r>
              <a:rPr lang="en-US" dirty="0">
                <a:latin typeface="Times New Roman" pitchFamily="18" charset="0"/>
                <a:cs typeface="Times New Roman" pitchFamily="18" charset="0"/>
              </a:rPr>
              <a:t>..</a:t>
            </a:r>
          </a:p>
        </p:txBody>
      </p:sp>
      <p:sp>
        <p:nvSpPr>
          <p:cNvPr id="4" name="Rectangle 3"/>
          <p:cNvSpPr/>
          <p:nvPr/>
        </p:nvSpPr>
        <p:spPr>
          <a:xfrm>
            <a:off x="457200" y="1981200"/>
            <a:ext cx="8229600" cy="3970318"/>
          </a:xfrm>
          <a:prstGeom prst="rect">
            <a:avLst/>
          </a:prstGeom>
        </p:spPr>
        <p:txBody>
          <a:bodyPr wrap="square">
            <a:spAutoFit/>
          </a:bodyPr>
          <a:lstStyle/>
          <a:p>
            <a:pPr algn="just"/>
            <a:r>
              <a:rPr lang="en-US" sz="2800" b="1" dirty="0">
                <a:latin typeface="Times New Roman" pitchFamily="18" charset="0"/>
                <a:cs typeface="Times New Roman" pitchFamily="18" charset="0"/>
              </a:rPr>
              <a:t>Stage Five: </a:t>
            </a:r>
            <a:r>
              <a:rPr lang="en-US" sz="2800" dirty="0">
                <a:latin typeface="Times New Roman" pitchFamily="18" charset="0"/>
                <a:cs typeface="Times New Roman" pitchFamily="18" charset="0"/>
              </a:rPr>
              <a:t>For non-probability sampling, identify the people whom you require in the sample.</a:t>
            </a:r>
          </a:p>
          <a:p>
            <a:pPr algn="just"/>
            <a:r>
              <a:rPr lang="en-US" sz="2800" b="1" dirty="0">
                <a:latin typeface="Times New Roman" pitchFamily="18" charset="0"/>
                <a:cs typeface="Times New Roman" pitchFamily="18" charset="0"/>
              </a:rPr>
              <a:t>Stage Six: </a:t>
            </a:r>
            <a:r>
              <a:rPr lang="en-US" sz="2800" dirty="0">
                <a:latin typeface="Times New Roman" pitchFamily="18" charset="0"/>
                <a:cs typeface="Times New Roman" pitchFamily="18" charset="0"/>
              </a:rPr>
              <a:t>Calculate the numbers required in the sample, allowing for non-response, incomplete or spoiled responses and sample mortality.</a:t>
            </a:r>
          </a:p>
          <a:p>
            <a:pPr algn="just"/>
            <a:r>
              <a:rPr lang="en-US" sz="2800" b="1" dirty="0">
                <a:latin typeface="Times New Roman" pitchFamily="18" charset="0"/>
                <a:cs typeface="Times New Roman" pitchFamily="18" charset="0"/>
              </a:rPr>
              <a:t>Stage Seven: </a:t>
            </a:r>
            <a:r>
              <a:rPr lang="en-US" sz="2800" dirty="0">
                <a:latin typeface="Times New Roman" pitchFamily="18" charset="0"/>
                <a:cs typeface="Times New Roman" pitchFamily="18" charset="0"/>
              </a:rPr>
              <a:t>Decide how to gain and manage access and contact.</a:t>
            </a:r>
          </a:p>
          <a:p>
            <a:pPr algn="just"/>
            <a:r>
              <a:rPr lang="en-US" sz="2800" b="1" dirty="0">
                <a:latin typeface="Times New Roman" pitchFamily="18" charset="0"/>
                <a:cs typeface="Times New Roman" pitchFamily="18" charset="0"/>
              </a:rPr>
              <a:t>Stage Eight: </a:t>
            </a:r>
            <a:r>
              <a:rPr lang="en-US" sz="2800" dirty="0">
                <a:latin typeface="Times New Roman" pitchFamily="18" charset="0"/>
                <a:cs typeface="Times New Roman" pitchFamily="18" charset="0"/>
              </a:rPr>
              <a:t>Be prepared to adjust the data, once collected</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632098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cap="none" dirty="0">
                <a:latin typeface="Times New Roman" pitchFamily="18" charset="0"/>
                <a:ea typeface="Calibri" pitchFamily="34" charset="0"/>
                <a:cs typeface="Times New Roman" pitchFamily="18" charset="0"/>
              </a:rPr>
              <a:t>Qualitative versus Quantitative Sampling</a:t>
            </a:r>
            <a:endParaRPr lang="en-US" sz="4000"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9357161"/>
              </p:ext>
            </p:extLst>
          </p:nvPr>
        </p:nvGraphicFramePr>
        <p:xfrm>
          <a:off x="381000" y="1676400"/>
          <a:ext cx="8610600" cy="5058600"/>
        </p:xfrm>
        <a:graphic>
          <a:graphicData uri="http://schemas.openxmlformats.org/drawingml/2006/table">
            <a:tbl>
              <a:tblPr firstRow="1" firstCol="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863600">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Quantitative Sampling</a:t>
                      </a:r>
                    </a:p>
                    <a:p>
                      <a:pPr marL="0" marR="0" algn="ctr">
                        <a:lnSpc>
                          <a:spcPct val="150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Qualitative Sampling</a:t>
                      </a:r>
                    </a:p>
                    <a:p>
                      <a:pPr marL="0" marR="0" algn="ctr">
                        <a:lnSpc>
                          <a:spcPct val="150000"/>
                        </a:lnSpc>
                        <a:spcBef>
                          <a:spcPts val="0"/>
                        </a:spcBef>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1295400">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Selected elements are representative of target population </a:t>
                      </a:r>
                    </a:p>
                    <a:p>
                      <a:pPr marL="0" marR="0" algn="ctr">
                        <a:lnSpc>
                          <a:spcPct val="150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Select elements according</a:t>
                      </a:r>
                      <a:r>
                        <a:rPr lang="en-US" sz="2000" baseline="0" dirty="0">
                          <a:effectLst/>
                          <a:latin typeface="Times New Roman" pitchFamily="18" charset="0"/>
                          <a:cs typeface="Times New Roman" pitchFamily="18" charset="0"/>
                        </a:rPr>
                        <a:t> to</a:t>
                      </a:r>
                      <a:r>
                        <a:rPr lang="en-US" sz="2000" dirty="0">
                          <a:effectLst/>
                          <a:latin typeface="Times New Roman" pitchFamily="18" charset="0"/>
                          <a:cs typeface="Times New Roman" pitchFamily="18" charset="0"/>
                        </a:rPr>
                        <a:t> research focus</a:t>
                      </a:r>
                    </a:p>
                    <a:p>
                      <a:pPr marL="0" marR="0" algn="ctr">
                        <a:lnSpc>
                          <a:spcPct val="150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943800">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Generalize from sample to population </a:t>
                      </a:r>
                    </a:p>
                    <a:p>
                      <a:pPr marL="0" marR="0" algn="ctr">
                        <a:lnSpc>
                          <a:spcPct val="150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Generate detailed and subjective understanding  </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762000">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Make claims about the population</a:t>
                      </a:r>
                    </a:p>
                    <a:p>
                      <a:pPr marL="0" marR="0" algn="ctr">
                        <a:lnSpc>
                          <a:spcPct val="150000"/>
                        </a:lnSpc>
                        <a:spcBef>
                          <a:spcPts val="0"/>
                        </a:spcBef>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Answer research questions</a:t>
                      </a:r>
                    </a:p>
                    <a:p>
                      <a:pPr marL="0" marR="0" algn="ctr">
                        <a:lnSpc>
                          <a:spcPct val="150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r h="863600">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Test theories within population</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Build theories </a:t>
                      </a:r>
                    </a:p>
                    <a:p>
                      <a:pPr marL="0" marR="0" algn="ctr">
                        <a:lnSpc>
                          <a:spcPct val="150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18729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none" dirty="0">
                <a:latin typeface="Times New Roman" pitchFamily="18" charset="0"/>
                <a:cs typeface="Times New Roman" pitchFamily="18" charset="0"/>
              </a:rPr>
              <a:t>Techniques of Qualitative Sampling</a:t>
            </a:r>
            <a:endParaRPr lang="en-US" cap="none"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b="1" dirty="0">
                <a:latin typeface="Times New Roman" pitchFamily="18" charset="0"/>
                <a:cs typeface="Times New Roman" pitchFamily="18" charset="0"/>
              </a:rPr>
              <a:t>Convenience sampling</a:t>
            </a:r>
          </a:p>
          <a:p>
            <a:pPr marL="0" indent="0" algn="just">
              <a:buNone/>
            </a:pPr>
            <a:r>
              <a:rPr lang="en-US" dirty="0">
                <a:latin typeface="Times New Roman" pitchFamily="18" charset="0"/>
                <a:cs typeface="Times New Roman" pitchFamily="18" charset="0"/>
              </a:rPr>
              <a:t>Convenience sampling as it is sometimes called, accidental or opportunity sampling involves choosing the nearest individuals to serve as respondents</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Researchers simply choose the sample from those to whom they have easy access. As it does not represent any group apart from itself, it does not seek to generalize about the wider population. A convenience sample may be the sampling strategy for a case study or a series of case studies.</a:t>
            </a:r>
          </a:p>
        </p:txBody>
      </p:sp>
    </p:spTree>
    <p:extLst>
      <p:ext uri="{BB962C8B-B14F-4D97-AF65-F5344CB8AC3E}">
        <p14:creationId xmlns:p14="http://schemas.microsoft.com/office/powerpoint/2010/main" val="230431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a:latin typeface="Times New Roman" pitchFamily="18" charset="0"/>
                <a:cs typeface="Times New Roman" pitchFamily="18" charset="0"/>
              </a:rPr>
              <a:t>Quota Sample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3916363"/>
          </a:xfrm>
        </p:spPr>
        <p:txBody>
          <a:bodyPr>
            <a:normAutofit/>
          </a:bodyPr>
          <a:lstStyle/>
          <a:p>
            <a:pPr marL="0" indent="0" algn="just">
              <a:buNone/>
            </a:pPr>
            <a:r>
              <a:rPr lang="en-US" dirty="0">
                <a:latin typeface="Times New Roman" pitchFamily="18" charset="0"/>
                <a:cs typeface="Times New Roman" pitchFamily="18" charset="0"/>
              </a:rPr>
              <a:t>Quota sampling has been described as the non-probability equivalent of stratified sampling (Bailey 1978). Like a stratified sample, a quota sample strives to represent significant characteristics (strata) of the wider population; unlike stratified sampling it sets out to represent these in the proportions in which they can be found in the wider population.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848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304801"/>
            <a:ext cx="8260672" cy="1371599"/>
          </a:xfrm>
        </p:spPr>
        <p:txBody>
          <a:bodyPr>
            <a:normAutofit fontScale="90000"/>
          </a:bodyPr>
          <a:lstStyle/>
          <a:p>
            <a:r>
              <a:rPr lang="en-US" sz="4400" b="1" cap="none" dirty="0">
                <a:latin typeface="Times New Roman" pitchFamily="18" charset="0"/>
                <a:cs typeface="Times New Roman" pitchFamily="18" charset="0"/>
              </a:rPr>
              <a:t>Example of a Proportionate/Quota Sample from a University</a:t>
            </a:r>
            <a:endParaRPr lang="en-US" dirty="0"/>
          </a:p>
        </p:txBody>
      </p:sp>
      <p:sp>
        <p:nvSpPr>
          <p:cNvPr id="4" name="Rectangle 3"/>
          <p:cNvSpPr/>
          <p:nvPr/>
        </p:nvSpPr>
        <p:spPr>
          <a:xfrm>
            <a:off x="235857" y="1828800"/>
            <a:ext cx="8686800" cy="4832092"/>
          </a:xfrm>
          <a:prstGeom prst="rect">
            <a:avLst/>
          </a:prstGeom>
        </p:spPr>
        <p:txBody>
          <a:bodyPr wrap="square">
            <a:spAutoFit/>
          </a:bodyPr>
          <a:lstStyle/>
          <a:p>
            <a:r>
              <a:rPr lang="en-US" sz="2800" b="1" dirty="0">
                <a:latin typeface="Times New Roman" pitchFamily="18" charset="0"/>
                <a:cs typeface="Times New Roman" pitchFamily="18" charset="0"/>
              </a:rPr>
              <a:t>Total number of students in school is 1700  </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Performing arts:			300 students</a:t>
            </a:r>
          </a:p>
          <a:p>
            <a:pPr lvl="0"/>
            <a:r>
              <a:rPr lang="en-US" sz="2800" dirty="0">
                <a:latin typeface="Times New Roman" pitchFamily="18" charset="0"/>
                <a:cs typeface="Times New Roman" pitchFamily="18" charset="0"/>
              </a:rPr>
              <a:t>Natural sciences:			300 students</a:t>
            </a:r>
          </a:p>
          <a:p>
            <a:pPr lvl="0"/>
            <a:r>
              <a:rPr lang="en-US" sz="2800" dirty="0">
                <a:latin typeface="Times New Roman" pitchFamily="18" charset="0"/>
                <a:cs typeface="Times New Roman" pitchFamily="18" charset="0"/>
              </a:rPr>
              <a:t>Humanities:				600 students</a:t>
            </a:r>
          </a:p>
          <a:p>
            <a:pPr lvl="0"/>
            <a:r>
              <a:rPr lang="en-US" sz="2800" dirty="0">
                <a:latin typeface="Times New Roman" pitchFamily="18" charset="0"/>
                <a:cs typeface="Times New Roman" pitchFamily="18" charset="0"/>
              </a:rPr>
              <a:t>Business &amp; social sciences:	500 students</a:t>
            </a:r>
          </a:p>
          <a:p>
            <a:pPr lvl="1"/>
            <a:r>
              <a:rPr lang="en-US" sz="2800" dirty="0">
                <a:latin typeface="Times New Roman" pitchFamily="18" charset="0"/>
                <a:cs typeface="Times New Roman" pitchFamily="18" charset="0"/>
              </a:rPr>
              <a:t>Proportions: 3: 3: 6: 5	</a:t>
            </a:r>
          </a:p>
          <a:p>
            <a:pPr lvl="2"/>
            <a:r>
              <a:rPr lang="en-US" sz="2800" dirty="0">
                <a:latin typeface="Times New Roman" pitchFamily="18" charset="0"/>
                <a:cs typeface="Times New Roman" pitchFamily="18" charset="0"/>
              </a:rPr>
              <a:t>Minimum required is 3 + 3 + 6 + 5 = 17 </a:t>
            </a:r>
          </a:p>
          <a:p>
            <a:pPr lvl="2"/>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proportions being 3:3:6:5, a minimum of 17 students might be required (3 + 3 + 6 + 5) for the sample.</a:t>
            </a:r>
          </a:p>
        </p:txBody>
      </p:sp>
    </p:spTree>
    <p:extLst>
      <p:ext uri="{BB962C8B-B14F-4D97-AF65-F5344CB8AC3E}">
        <p14:creationId xmlns:p14="http://schemas.microsoft.com/office/powerpoint/2010/main" val="254196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a:latin typeface="Times New Roman" pitchFamily="18" charset="0"/>
                <a:cs typeface="Times New Roman" pitchFamily="18" charset="0"/>
              </a:rPr>
              <a:t>Definition</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ctr">
              <a:buNone/>
            </a:pPr>
            <a:endParaRPr lang="en-US" b="1" dirty="0">
              <a:latin typeface="Times New Roman" pitchFamily="18" charset="0"/>
              <a:cs typeface="Times New Roman" pitchFamily="18" charset="0"/>
            </a:endParaRPr>
          </a:p>
          <a:p>
            <a:pPr marL="0" indent="0" algn="ctr">
              <a:buNone/>
            </a:pPr>
            <a:r>
              <a:rPr lang="en-US" b="1" dirty="0">
                <a:latin typeface="Times New Roman" pitchFamily="18" charset="0"/>
                <a:cs typeface="Times New Roman" pitchFamily="18" charset="0"/>
              </a:rPr>
              <a:t>Sampling</a:t>
            </a:r>
          </a:p>
          <a:p>
            <a:pPr marL="0" indent="0" algn="ctr">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Sampling is the process of selecting a number of individuals from a population, in such a way that the individuals represent the larger group from which they were selected</a:t>
            </a:r>
            <a:r>
              <a:rPr lang="en-US" dirty="0">
                <a:effectLst>
                  <a:outerShdw blurRad="50800" dist="38100" algn="tr" rotWithShape="0">
                    <a:prstClr val="black">
                      <a:alpha val="40000"/>
                    </a:prstClr>
                  </a:outerShdw>
                </a:effectLst>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Fraenkel</a:t>
            </a:r>
            <a:r>
              <a:rPr lang="en-US" dirty="0">
                <a:latin typeface="Times New Roman" pitchFamily="18" charset="0"/>
                <a:cs typeface="Times New Roman" pitchFamily="18" charset="0"/>
              </a:rPr>
              <a:t> &amp; </a:t>
            </a:r>
            <a:r>
              <a:rPr lang="en-US" dirty="0" err="1">
                <a:latin typeface="Times New Roman" pitchFamily="18" charset="0"/>
                <a:cs typeface="Times New Roman" pitchFamily="18" charset="0"/>
              </a:rPr>
              <a:t>Wallen</a:t>
            </a:r>
            <a:r>
              <a:rPr lang="en-US" dirty="0">
                <a:latin typeface="Times New Roman" pitchFamily="18" charset="0"/>
                <a:cs typeface="Times New Roman" pitchFamily="18" charset="0"/>
              </a:rPr>
              <a:t>, 1993).</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3912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a:latin typeface="Times New Roman" pitchFamily="18" charset="0"/>
                <a:cs typeface="Times New Roman" pitchFamily="18" charset="0"/>
              </a:rPr>
              <a:t>Purposive Sample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153400" cy="4221163"/>
          </a:xfrm>
        </p:spPr>
        <p:txBody>
          <a:bodyPr>
            <a:normAutofit/>
          </a:bodyPr>
          <a:lstStyle/>
          <a:p>
            <a:pPr marL="0" indent="0" algn="just">
              <a:buNone/>
            </a:pPr>
            <a:r>
              <a:rPr lang="en-US" dirty="0">
                <a:latin typeface="Times New Roman" pitchFamily="18" charset="0"/>
                <a:cs typeface="Times New Roman" pitchFamily="18" charset="0"/>
              </a:rPr>
              <a:t>In purposive sampling researchers handpick the cases to be included in the sample on the basis of their judgment of the particular characteristics being sought. In this way, they build up a sample that is satisfactory to their specific need, for example: a group of principals and senior managers of secondary schools is chosen as the research is studying the incidence of stress among senior managers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49281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15962"/>
          </a:xfrm>
        </p:spPr>
        <p:txBody>
          <a:bodyPr>
            <a:normAutofit/>
          </a:bodyPr>
          <a:lstStyle/>
          <a:p>
            <a:r>
              <a:rPr lang="en-US" sz="4000" b="1" cap="none" dirty="0">
                <a:latin typeface="Times New Roman" pitchFamily="18" charset="0"/>
                <a:cs typeface="Times New Roman" pitchFamily="18" charset="0"/>
              </a:rPr>
              <a:t>Kinds of Purposive Sampling</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152400" y="1905000"/>
            <a:ext cx="8763000" cy="4800600"/>
          </a:xfrm>
        </p:spPr>
        <p:txBody>
          <a:bodyPr>
            <a:noAutofit/>
          </a:bodyPr>
          <a:lstStyle/>
          <a:p>
            <a:pPr marL="0" indent="0" algn="just">
              <a:buNone/>
            </a:pPr>
            <a:r>
              <a:rPr lang="en-US" sz="2400" dirty="0">
                <a:latin typeface="Times New Roman" pitchFamily="18" charset="0"/>
                <a:cs typeface="Times New Roman" pitchFamily="18" charset="0"/>
              </a:rPr>
              <a:t>Subjects are selected because of some characteristic. Patton (1990) has proposed the following cases of purposive sampling.</a:t>
            </a:r>
            <a:endParaRPr lang="en-US" sz="2400" b="1" dirty="0">
              <a:latin typeface="Times New Roman" pitchFamily="18" charset="0"/>
              <a:cs typeface="Times New Roman" pitchFamily="18" charset="0"/>
            </a:endParaRPr>
          </a:p>
          <a:p>
            <a:pPr marL="0" lvl="0" indent="0" algn="just">
              <a:buNone/>
            </a:pPr>
            <a:endParaRPr lang="en-US" sz="2400" b="1" dirty="0">
              <a:latin typeface="Times New Roman" pitchFamily="18" charset="0"/>
              <a:cs typeface="Times New Roman" pitchFamily="18" charset="0"/>
            </a:endParaRPr>
          </a:p>
          <a:p>
            <a:pPr marL="0" lvl="0" indent="0" algn="just">
              <a:buNone/>
            </a:pPr>
            <a:r>
              <a:rPr lang="en-US" sz="2400" b="1" dirty="0">
                <a:latin typeface="Times New Roman" pitchFamily="18" charset="0"/>
                <a:cs typeface="Times New Roman" pitchFamily="18" charset="0"/>
              </a:rPr>
              <a:t>Maximum variation sampling</a:t>
            </a:r>
          </a:p>
          <a:p>
            <a:pPr marL="0" lv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Maximum variation sampling, also known as heterogeneous sampling, is a purposive sampling technique used to capture a wide range of perspectives relating to the thing that you are interested in studying. By conditions, we mean the units (i.e., people, cases/organizations, events, pieces of data) that are of interest to the researcher. These units may exhibit a wide range of attributes, behaviors, experiences, incidents, qualities, situations, and so forth. </a:t>
            </a:r>
          </a:p>
        </p:txBody>
      </p:sp>
    </p:spTree>
    <p:extLst>
      <p:ext uri="{BB962C8B-B14F-4D97-AF65-F5344CB8AC3E}">
        <p14:creationId xmlns:p14="http://schemas.microsoft.com/office/powerpoint/2010/main" val="356470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cap="none" dirty="0">
                <a:latin typeface="Times New Roman" pitchFamily="18" charset="0"/>
                <a:cs typeface="Times New Roman" pitchFamily="18" charset="0"/>
              </a:rPr>
              <a:t>Homogeneous Sampling</a:t>
            </a:r>
            <a:endParaRPr lang="en-US" sz="4000" cap="none" dirty="0"/>
          </a:p>
        </p:txBody>
      </p:sp>
      <p:sp>
        <p:nvSpPr>
          <p:cNvPr id="4" name="Rectangle 3"/>
          <p:cNvSpPr/>
          <p:nvPr/>
        </p:nvSpPr>
        <p:spPr>
          <a:xfrm>
            <a:off x="304800" y="2133600"/>
            <a:ext cx="8382000" cy="1938992"/>
          </a:xfrm>
          <a:prstGeom prst="rect">
            <a:avLst/>
          </a:prstGeom>
        </p:spPr>
        <p:txBody>
          <a:bodyPr wrap="square">
            <a:spAutoFit/>
          </a:bodyPr>
          <a:lstStyle/>
          <a:p>
            <a:pPr algn="just"/>
            <a:r>
              <a:rPr lang="en-US" sz="2400" dirty="0">
                <a:latin typeface="Times New Roman" pitchFamily="18" charset="0"/>
                <a:cs typeface="Times New Roman" pitchFamily="18" charset="0"/>
              </a:rPr>
              <a:t>Homogeneous sampling is a purposive sampling technique that aims to achieve a homogeneous sample; that is, a sample whose units (e.g., people, cases, etc.) share the same (or very similar) characteristics or traits (e.g., a group of people that are similar in terms of age, gender, background, occupation, etc.). </a:t>
            </a:r>
          </a:p>
        </p:txBody>
      </p:sp>
    </p:spTree>
    <p:extLst>
      <p:ext uri="{BB962C8B-B14F-4D97-AF65-F5344CB8AC3E}">
        <p14:creationId xmlns:p14="http://schemas.microsoft.com/office/powerpoint/2010/main" val="3128683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382000" cy="2895600"/>
          </a:xfrm>
        </p:spPr>
        <p:txBody>
          <a:bodyPr>
            <a:noAutofit/>
          </a:bodyPr>
          <a:lstStyle/>
          <a:p>
            <a:pPr marL="0" indent="0" algn="just">
              <a:buNone/>
            </a:pPr>
            <a:r>
              <a:rPr lang="en-US" sz="2400" dirty="0">
                <a:latin typeface="Times New Roman" pitchFamily="18" charset="0"/>
                <a:cs typeface="Times New Roman" pitchFamily="18" charset="0"/>
              </a:rPr>
              <a:t>Typical case sampling is a purposive sampling technique used when you are interested in the normality/typicality of the units (e.g., people, cases, events, settings/contexts, places/sites) you are interested, because they are normal/typical. The word typical means that the researcher has the ability to compare the findings from a study using typical case sampling with other similar samples (i.e., comparing samples, not generalizing a sample to a population). </a:t>
            </a:r>
          </a:p>
        </p:txBody>
      </p:sp>
      <p:sp>
        <p:nvSpPr>
          <p:cNvPr id="2" name="Rectangle 1"/>
          <p:cNvSpPr/>
          <p:nvPr/>
        </p:nvSpPr>
        <p:spPr>
          <a:xfrm>
            <a:off x="2402114" y="533400"/>
            <a:ext cx="5522686" cy="707886"/>
          </a:xfrm>
          <a:prstGeom prst="rect">
            <a:avLst/>
          </a:prstGeom>
        </p:spPr>
        <p:txBody>
          <a:bodyPr wrap="square">
            <a:spAutoFit/>
          </a:bodyPr>
          <a:lstStyle/>
          <a:p>
            <a:pPr algn="just"/>
            <a:r>
              <a:rPr lang="en-US" sz="4000" b="1" dirty="0">
                <a:latin typeface="Times New Roman" pitchFamily="18" charset="0"/>
                <a:cs typeface="Times New Roman" pitchFamily="18" charset="0"/>
              </a:rPr>
              <a:t>Typical Case Sampling</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721982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cap="none" dirty="0">
                <a:latin typeface="Times New Roman" pitchFamily="18" charset="0"/>
                <a:cs typeface="Times New Roman" pitchFamily="18" charset="0"/>
              </a:rPr>
              <a:t>Extreme (or Deviant) Case Sampling</a:t>
            </a:r>
            <a:endParaRPr lang="en-US" sz="4000" cap="none" dirty="0"/>
          </a:p>
        </p:txBody>
      </p:sp>
      <p:sp>
        <p:nvSpPr>
          <p:cNvPr id="3" name="Content Placeholder 2"/>
          <p:cNvSpPr>
            <a:spLocks noGrp="1"/>
          </p:cNvSpPr>
          <p:nvPr>
            <p:ph idx="1"/>
          </p:nvPr>
        </p:nvSpPr>
        <p:spPr>
          <a:xfrm>
            <a:off x="457200" y="2209801"/>
            <a:ext cx="8229600" cy="2971800"/>
          </a:xfrm>
        </p:spPr>
        <p:txBody>
          <a:bodyPr/>
          <a:lstStyle/>
          <a:p>
            <a:pPr marL="0" indent="0" algn="just">
              <a:buNone/>
            </a:pPr>
            <a:r>
              <a:rPr lang="en-US" dirty="0">
                <a:latin typeface="Times New Roman" pitchFamily="18" charset="0"/>
                <a:cs typeface="Times New Roman" pitchFamily="18" charset="0"/>
              </a:rPr>
              <a:t>Extreme (or deviant) case sampling is a type of purposive sampling that is used to focus on cases that are special or unusual, typically in the sense that the cases highlight notable outcomes, failures or successes. These extreme (or deviant) cases are useful because they often provide significant insight into a particular phenomenon, which can act as lessons (or cases of best practice) that guide future research and practice.</a:t>
            </a:r>
          </a:p>
        </p:txBody>
      </p:sp>
    </p:spTree>
    <p:extLst>
      <p:ext uri="{BB962C8B-B14F-4D97-AF65-F5344CB8AC3E}">
        <p14:creationId xmlns:p14="http://schemas.microsoft.com/office/powerpoint/2010/main" val="4139871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153400" cy="2438400"/>
          </a:xfrm>
        </p:spPr>
        <p:txBody>
          <a:bodyPr>
            <a:normAutofit/>
          </a:bodyPr>
          <a:lstStyle/>
          <a:p>
            <a:pPr marL="0" indent="0" algn="just">
              <a:buNone/>
            </a:pPr>
            <a:r>
              <a:rPr lang="en-US" sz="2600" dirty="0">
                <a:latin typeface="Times New Roman" pitchFamily="18" charset="0"/>
                <a:cs typeface="Times New Roman" pitchFamily="18" charset="0"/>
              </a:rPr>
              <a:t>Total population sampling is a type of purposive sampling technique where one chooses to examine the entire population (i.e., the total population) that have a particular set of characteristics (e.g., specific experience, knowledge, skills, exposure to an event, etc.). </a:t>
            </a:r>
            <a:endParaRPr lang="en-US" dirty="0">
              <a:latin typeface="Times New Roman" pitchFamily="18" charset="0"/>
              <a:cs typeface="Times New Roman" pitchFamily="18" charset="0"/>
            </a:endParaRPr>
          </a:p>
        </p:txBody>
      </p:sp>
      <p:sp>
        <p:nvSpPr>
          <p:cNvPr id="2" name="Rectangle 1"/>
          <p:cNvSpPr/>
          <p:nvPr/>
        </p:nvSpPr>
        <p:spPr>
          <a:xfrm>
            <a:off x="1676400" y="685800"/>
            <a:ext cx="6039859" cy="707886"/>
          </a:xfrm>
          <a:prstGeom prst="rect">
            <a:avLst/>
          </a:prstGeom>
        </p:spPr>
        <p:txBody>
          <a:bodyPr wrap="none">
            <a:spAutoFit/>
          </a:bodyPr>
          <a:lstStyle/>
          <a:p>
            <a:pPr lvl="0"/>
            <a:r>
              <a:rPr lang="en-US" sz="4000" b="1" dirty="0">
                <a:latin typeface="Times New Roman" pitchFamily="18" charset="0"/>
                <a:cs typeface="Times New Roman" pitchFamily="18" charset="0"/>
              </a:rPr>
              <a:t>Total Population Sampling</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663531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914400"/>
          </a:xfrm>
        </p:spPr>
        <p:txBody>
          <a:bodyPr>
            <a:normAutofit fontScale="90000"/>
          </a:bodyPr>
          <a:lstStyle/>
          <a:p>
            <a:r>
              <a:rPr lang="en-US" sz="4400" b="1" cap="none" dirty="0">
                <a:latin typeface="Times New Roman" pitchFamily="18" charset="0"/>
                <a:cs typeface="Times New Roman" pitchFamily="18" charset="0"/>
              </a:rPr>
              <a:t>Expert Sampling</a:t>
            </a:r>
            <a:br>
              <a:rPr lang="en-US" sz="2800" b="1" cap="none" dirty="0">
                <a:latin typeface="Times New Roman" pitchFamily="18" charset="0"/>
                <a:cs typeface="Times New Roman" pitchFamily="18" charset="0"/>
              </a:rPr>
            </a:br>
            <a:endParaRPr lang="en-US" sz="28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2971800"/>
          </a:xfrm>
        </p:spPr>
        <p:txBody>
          <a:bodyPr>
            <a:noAutofit/>
          </a:bodyPr>
          <a:lstStyle/>
          <a:p>
            <a:pPr marL="0" indent="0" algn="just">
              <a:buNone/>
            </a:pPr>
            <a:r>
              <a:rPr lang="en-US" sz="2400" dirty="0">
                <a:latin typeface="Times New Roman" pitchFamily="18" charset="0"/>
                <a:cs typeface="Times New Roman" pitchFamily="18" charset="0"/>
              </a:rPr>
              <a:t>Expert sampling is a type of purposive sampling technique that is used when the researcher needs to gain knowledge from individuals that have particular expertise. Expert sampling is particularly useful where there is a lack of empirical evidence in an area and high levels of uncertainty, as well as situations where it may take a long period of time before the findings from research can be uncovered. </a:t>
            </a:r>
          </a:p>
        </p:txBody>
      </p:sp>
    </p:spTree>
    <p:extLst>
      <p:ext uri="{BB962C8B-B14F-4D97-AF65-F5344CB8AC3E}">
        <p14:creationId xmlns:p14="http://schemas.microsoft.com/office/powerpoint/2010/main" val="1968883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868362"/>
          </a:xfrm>
        </p:spPr>
        <p:txBody>
          <a:bodyPr>
            <a:normAutofit/>
          </a:bodyPr>
          <a:lstStyle/>
          <a:p>
            <a:r>
              <a:rPr lang="en-US" sz="4000" b="1" cap="none" dirty="0">
                <a:latin typeface="Times New Roman" pitchFamily="18" charset="0"/>
                <a:cs typeface="Times New Roman" pitchFamily="18" charset="0"/>
              </a:rPr>
              <a:t>Snowball Sampling</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381000" y="1981200"/>
            <a:ext cx="8382000" cy="3429000"/>
          </a:xfrm>
        </p:spPr>
        <p:txBody>
          <a:bodyPr>
            <a:noAutofit/>
          </a:bodyPr>
          <a:lstStyle/>
          <a:p>
            <a:pPr marL="0" indent="0" algn="just">
              <a:buNone/>
            </a:pPr>
            <a:r>
              <a:rPr lang="en-US" sz="2400" dirty="0">
                <a:latin typeface="Times New Roman" pitchFamily="18" charset="0"/>
                <a:cs typeface="Times New Roman" pitchFamily="18" charset="0"/>
              </a:rPr>
              <a:t>In snowball sampling researchers identify a small number of individuals who have the characteristics in which they are interested. These people are then used as informants to identify, or put the researchers in touch with, others who qualify for inclusion and these, in turn, identify yet others – hence the term snowball sampling. This method is useful for sampling a population where access is difficult, maybe because it is a sensitive topic or where communication networks are undeveloped.</a:t>
            </a:r>
          </a:p>
        </p:txBody>
      </p:sp>
    </p:spTree>
    <p:extLst>
      <p:ext uri="{BB962C8B-B14F-4D97-AF65-F5344CB8AC3E}">
        <p14:creationId xmlns:p14="http://schemas.microsoft.com/office/powerpoint/2010/main" val="2450700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a:spLocks noChangeArrowheads="1"/>
          </p:cNvSpPr>
          <p:nvPr/>
        </p:nvSpPr>
        <p:spPr bwMode="auto">
          <a:xfrm>
            <a:off x="3692526" y="1683544"/>
            <a:ext cx="1743075" cy="1073150"/>
          </a:xfrm>
          <a:prstGeom prst="ellipse">
            <a:avLst/>
          </a:prstGeom>
          <a:gradFill flip="none" rotWithShape="1">
            <a:gsLst>
              <a:gs pos="0">
                <a:srgbClr val="FFFF99">
                  <a:alpha val="70000"/>
                </a:srgbClr>
              </a:gs>
              <a:gs pos="69000">
                <a:srgbClr val="FFFF99"/>
              </a:gs>
              <a:gs pos="100000">
                <a:srgbClr val="66FF33"/>
              </a:gs>
            </a:gsLst>
            <a:path path="circle">
              <a:fillToRect l="50000" t="50000" r="50000" b="50000"/>
            </a:path>
            <a:tileRect/>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US" b="0" dirty="0">
                <a:cs typeface="Times New Roman" pitchFamily="18" charset="0"/>
              </a:rPr>
              <a:t>Person 1</a:t>
            </a:r>
          </a:p>
        </p:txBody>
      </p:sp>
      <p:sp>
        <p:nvSpPr>
          <p:cNvPr id="5" name="Oval 4"/>
          <p:cNvSpPr>
            <a:spLocks noChangeArrowheads="1"/>
          </p:cNvSpPr>
          <p:nvPr/>
        </p:nvSpPr>
        <p:spPr bwMode="auto">
          <a:xfrm>
            <a:off x="476251" y="3193257"/>
            <a:ext cx="2655889" cy="1081087"/>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sz="1600" b="0" dirty="0">
                <a:cs typeface="Times New Roman" pitchFamily="18" charset="0"/>
              </a:rPr>
              <a:t>Friend/contact 1 contacts his/her own friends/contacts/</a:t>
            </a:r>
          </a:p>
        </p:txBody>
      </p:sp>
      <p:sp>
        <p:nvSpPr>
          <p:cNvPr id="6" name="Oval 5"/>
          <p:cNvSpPr>
            <a:spLocks noChangeArrowheads="1"/>
          </p:cNvSpPr>
          <p:nvPr/>
        </p:nvSpPr>
        <p:spPr bwMode="auto">
          <a:xfrm>
            <a:off x="3219451" y="3207544"/>
            <a:ext cx="2635249" cy="1081088"/>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sz="1600" b="0" dirty="0">
                <a:cs typeface="Times New Roman" pitchFamily="18" charset="0"/>
              </a:rPr>
              <a:t>Friend/contact 2 contacts his/her own friends/contacts/</a:t>
            </a:r>
          </a:p>
        </p:txBody>
      </p:sp>
      <p:sp>
        <p:nvSpPr>
          <p:cNvPr id="7" name="Oval 6"/>
          <p:cNvSpPr>
            <a:spLocks noChangeArrowheads="1"/>
          </p:cNvSpPr>
          <p:nvPr/>
        </p:nvSpPr>
        <p:spPr bwMode="auto">
          <a:xfrm>
            <a:off x="5854701" y="3207544"/>
            <a:ext cx="2851150" cy="1081088"/>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sz="1600" b="0" dirty="0">
                <a:cs typeface="Times New Roman" pitchFamily="18" charset="0"/>
              </a:rPr>
              <a:t>Friend/contact 3 contacts his/her own friends/contacts/</a:t>
            </a:r>
          </a:p>
        </p:txBody>
      </p:sp>
      <p:sp>
        <p:nvSpPr>
          <p:cNvPr id="8" name="Oval 7"/>
          <p:cNvSpPr>
            <a:spLocks noChangeArrowheads="1"/>
          </p:cNvSpPr>
          <p:nvPr/>
        </p:nvSpPr>
        <p:spPr bwMode="auto">
          <a:xfrm>
            <a:off x="1119188" y="4502944"/>
            <a:ext cx="708025"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4</a:t>
            </a:r>
          </a:p>
        </p:txBody>
      </p:sp>
      <p:sp>
        <p:nvSpPr>
          <p:cNvPr id="9" name="Oval 8"/>
          <p:cNvSpPr>
            <a:spLocks noChangeArrowheads="1"/>
          </p:cNvSpPr>
          <p:nvPr/>
        </p:nvSpPr>
        <p:spPr bwMode="auto">
          <a:xfrm>
            <a:off x="1906589"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5</a:t>
            </a:r>
          </a:p>
        </p:txBody>
      </p:sp>
      <p:sp>
        <p:nvSpPr>
          <p:cNvPr id="10" name="Oval 9"/>
          <p:cNvSpPr>
            <a:spLocks noChangeArrowheads="1"/>
          </p:cNvSpPr>
          <p:nvPr/>
        </p:nvSpPr>
        <p:spPr bwMode="auto">
          <a:xfrm>
            <a:off x="2651126"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6</a:t>
            </a:r>
          </a:p>
        </p:txBody>
      </p:sp>
      <p:sp>
        <p:nvSpPr>
          <p:cNvPr id="11" name="Oval 10"/>
          <p:cNvSpPr>
            <a:spLocks noChangeArrowheads="1"/>
          </p:cNvSpPr>
          <p:nvPr/>
        </p:nvSpPr>
        <p:spPr bwMode="auto">
          <a:xfrm>
            <a:off x="3394076"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7</a:t>
            </a:r>
          </a:p>
        </p:txBody>
      </p:sp>
      <p:sp>
        <p:nvSpPr>
          <p:cNvPr id="12" name="Oval 11"/>
          <p:cNvSpPr>
            <a:spLocks noChangeArrowheads="1"/>
          </p:cNvSpPr>
          <p:nvPr/>
        </p:nvSpPr>
        <p:spPr bwMode="auto">
          <a:xfrm>
            <a:off x="4138614"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8</a:t>
            </a:r>
          </a:p>
        </p:txBody>
      </p:sp>
      <p:sp>
        <p:nvSpPr>
          <p:cNvPr id="13" name="Oval 12"/>
          <p:cNvSpPr>
            <a:spLocks noChangeArrowheads="1"/>
          </p:cNvSpPr>
          <p:nvPr/>
        </p:nvSpPr>
        <p:spPr bwMode="auto">
          <a:xfrm>
            <a:off x="4891089"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9</a:t>
            </a:r>
          </a:p>
        </p:txBody>
      </p:sp>
      <p:sp>
        <p:nvSpPr>
          <p:cNvPr id="14" name="Oval 13"/>
          <p:cNvSpPr>
            <a:spLocks noChangeArrowheads="1"/>
          </p:cNvSpPr>
          <p:nvPr/>
        </p:nvSpPr>
        <p:spPr bwMode="auto">
          <a:xfrm>
            <a:off x="5638801"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10</a:t>
            </a:r>
          </a:p>
        </p:txBody>
      </p:sp>
      <p:sp>
        <p:nvSpPr>
          <p:cNvPr id="15" name="Oval 14"/>
          <p:cNvSpPr>
            <a:spLocks noChangeArrowheads="1"/>
          </p:cNvSpPr>
          <p:nvPr/>
        </p:nvSpPr>
        <p:spPr bwMode="auto">
          <a:xfrm>
            <a:off x="6419851"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11</a:t>
            </a:r>
          </a:p>
        </p:txBody>
      </p:sp>
      <p:sp>
        <p:nvSpPr>
          <p:cNvPr id="16" name="Oval 15"/>
          <p:cNvSpPr>
            <a:spLocks noChangeArrowheads="1"/>
          </p:cNvSpPr>
          <p:nvPr/>
        </p:nvSpPr>
        <p:spPr bwMode="auto">
          <a:xfrm>
            <a:off x="7126289" y="4502944"/>
            <a:ext cx="711200" cy="565150"/>
          </a:xfrm>
          <a:prstGeom prst="ellipse">
            <a:avLst/>
          </a:prstGeom>
          <a:gradFill>
            <a:gsLst>
              <a:gs pos="0">
                <a:srgbClr val="FFFF99">
                  <a:alpha val="70000"/>
                </a:srgbClr>
              </a:gs>
              <a:gs pos="69000">
                <a:srgbClr val="FFFF99"/>
              </a:gs>
              <a:gs pos="100000">
                <a:srgbClr val="66FF33"/>
              </a:gs>
            </a:gsLst>
            <a:path path="circle">
              <a:fillToRect l="50000" t="50000" r="50000" b="50000"/>
            </a:path>
          </a:gradFill>
          <a:ln w="9525">
            <a:solidFill>
              <a:srgbClr val="000000"/>
            </a:solidFill>
            <a:round/>
            <a:headEnd/>
            <a:tailEnd/>
          </a:ln>
        </p:spPr>
        <p:txBody>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AU" b="0" dirty="0">
                <a:cs typeface="Times New Roman" pitchFamily="18" charset="0"/>
              </a:rPr>
              <a:t>12</a:t>
            </a:r>
          </a:p>
        </p:txBody>
      </p:sp>
      <p:cxnSp>
        <p:nvCxnSpPr>
          <p:cNvPr id="17" name="AutoShape 12"/>
          <p:cNvCxnSpPr>
            <a:cxnSpLocks noChangeShapeType="1"/>
          </p:cNvCxnSpPr>
          <p:nvPr/>
        </p:nvCxnSpPr>
        <p:spPr bwMode="auto">
          <a:xfrm flipH="1">
            <a:off x="2927351" y="2750344"/>
            <a:ext cx="1455738" cy="579438"/>
          </a:xfrm>
          <a:prstGeom prst="straightConnector1">
            <a:avLst/>
          </a:prstGeom>
          <a:noFill/>
          <a:ln w="9525">
            <a:solidFill>
              <a:srgbClr val="0000CC"/>
            </a:solidFill>
            <a:round/>
            <a:headEnd/>
            <a:tailEnd type="triangle" w="med" len="med"/>
          </a:ln>
        </p:spPr>
      </p:cxnSp>
      <p:cxnSp>
        <p:nvCxnSpPr>
          <p:cNvPr id="18" name="AutoShape 11"/>
          <p:cNvCxnSpPr>
            <a:cxnSpLocks noChangeShapeType="1"/>
          </p:cNvCxnSpPr>
          <p:nvPr/>
        </p:nvCxnSpPr>
        <p:spPr bwMode="auto">
          <a:xfrm>
            <a:off x="4533901" y="2750344"/>
            <a:ext cx="0" cy="411163"/>
          </a:xfrm>
          <a:prstGeom prst="straightConnector1">
            <a:avLst/>
          </a:prstGeom>
          <a:noFill/>
          <a:ln w="9525">
            <a:solidFill>
              <a:srgbClr val="0000CC"/>
            </a:solidFill>
            <a:round/>
            <a:headEnd/>
            <a:tailEnd type="triangle" w="med" len="med"/>
          </a:ln>
        </p:spPr>
      </p:cxnSp>
      <p:cxnSp>
        <p:nvCxnSpPr>
          <p:cNvPr id="19" name="AutoShape 10"/>
          <p:cNvCxnSpPr>
            <a:cxnSpLocks noChangeShapeType="1"/>
          </p:cNvCxnSpPr>
          <p:nvPr/>
        </p:nvCxnSpPr>
        <p:spPr bwMode="auto">
          <a:xfrm>
            <a:off x="4765676" y="2750344"/>
            <a:ext cx="1304925" cy="579438"/>
          </a:xfrm>
          <a:prstGeom prst="straightConnector1">
            <a:avLst/>
          </a:prstGeom>
          <a:noFill/>
          <a:ln w="9525">
            <a:solidFill>
              <a:srgbClr val="0000CC"/>
            </a:solidFill>
            <a:round/>
            <a:headEnd/>
            <a:tailEnd type="triangle" w="med" len="med"/>
          </a:ln>
        </p:spPr>
      </p:cxnSp>
      <p:cxnSp>
        <p:nvCxnSpPr>
          <p:cNvPr id="20" name="AutoShape 9"/>
          <p:cNvCxnSpPr>
            <a:cxnSpLocks noChangeShapeType="1"/>
          </p:cNvCxnSpPr>
          <p:nvPr/>
        </p:nvCxnSpPr>
        <p:spPr bwMode="auto">
          <a:xfrm flipH="1">
            <a:off x="1473201" y="4253707"/>
            <a:ext cx="604838" cy="249237"/>
          </a:xfrm>
          <a:prstGeom prst="straightConnector1">
            <a:avLst/>
          </a:prstGeom>
          <a:noFill/>
          <a:ln w="9525">
            <a:solidFill>
              <a:srgbClr val="0000CC"/>
            </a:solidFill>
            <a:round/>
            <a:headEnd/>
            <a:tailEnd type="triangle" w="med" len="med"/>
          </a:ln>
        </p:spPr>
      </p:cxnSp>
      <p:cxnSp>
        <p:nvCxnSpPr>
          <p:cNvPr id="21" name="AutoShape 8"/>
          <p:cNvCxnSpPr>
            <a:cxnSpLocks noChangeShapeType="1"/>
          </p:cNvCxnSpPr>
          <p:nvPr/>
        </p:nvCxnSpPr>
        <p:spPr bwMode="auto">
          <a:xfrm>
            <a:off x="2244726" y="4253707"/>
            <a:ext cx="0" cy="249237"/>
          </a:xfrm>
          <a:prstGeom prst="straightConnector1">
            <a:avLst/>
          </a:prstGeom>
          <a:noFill/>
          <a:ln w="9525">
            <a:solidFill>
              <a:srgbClr val="0000CC"/>
            </a:solidFill>
            <a:round/>
            <a:headEnd/>
            <a:tailEnd type="triangle" w="med" len="med"/>
          </a:ln>
        </p:spPr>
      </p:cxnSp>
      <p:cxnSp>
        <p:nvCxnSpPr>
          <p:cNvPr id="22" name="AutoShape 7"/>
          <p:cNvCxnSpPr>
            <a:cxnSpLocks noChangeShapeType="1"/>
          </p:cNvCxnSpPr>
          <p:nvPr/>
        </p:nvCxnSpPr>
        <p:spPr bwMode="auto">
          <a:xfrm>
            <a:off x="2419351" y="4245769"/>
            <a:ext cx="508000" cy="257175"/>
          </a:xfrm>
          <a:prstGeom prst="straightConnector1">
            <a:avLst/>
          </a:prstGeom>
          <a:noFill/>
          <a:ln w="9525">
            <a:solidFill>
              <a:srgbClr val="0000CC"/>
            </a:solidFill>
            <a:round/>
            <a:headEnd/>
            <a:tailEnd type="triangle" w="med" len="med"/>
          </a:ln>
        </p:spPr>
      </p:cxnSp>
      <p:cxnSp>
        <p:nvCxnSpPr>
          <p:cNvPr id="23" name="AutoShape 6"/>
          <p:cNvCxnSpPr>
            <a:cxnSpLocks noChangeShapeType="1"/>
          </p:cNvCxnSpPr>
          <p:nvPr/>
        </p:nvCxnSpPr>
        <p:spPr bwMode="auto">
          <a:xfrm flipH="1">
            <a:off x="3756026" y="4274344"/>
            <a:ext cx="628650" cy="249238"/>
          </a:xfrm>
          <a:prstGeom prst="straightConnector1">
            <a:avLst/>
          </a:prstGeom>
          <a:noFill/>
          <a:ln w="9525">
            <a:solidFill>
              <a:srgbClr val="0000CC"/>
            </a:solidFill>
            <a:round/>
            <a:headEnd/>
            <a:tailEnd type="triangle" w="med" len="med"/>
          </a:ln>
        </p:spPr>
      </p:cxnSp>
      <p:cxnSp>
        <p:nvCxnSpPr>
          <p:cNvPr id="24" name="AutoShape 5"/>
          <p:cNvCxnSpPr>
            <a:cxnSpLocks noChangeShapeType="1"/>
          </p:cNvCxnSpPr>
          <p:nvPr/>
        </p:nvCxnSpPr>
        <p:spPr bwMode="auto">
          <a:xfrm>
            <a:off x="4533901" y="4274344"/>
            <a:ext cx="0" cy="252413"/>
          </a:xfrm>
          <a:prstGeom prst="straightConnector1">
            <a:avLst/>
          </a:prstGeom>
          <a:noFill/>
          <a:ln w="9525">
            <a:solidFill>
              <a:srgbClr val="0000CC"/>
            </a:solidFill>
            <a:round/>
            <a:headEnd/>
            <a:tailEnd type="triangle" w="med" len="med"/>
          </a:ln>
        </p:spPr>
      </p:cxnSp>
      <p:cxnSp>
        <p:nvCxnSpPr>
          <p:cNvPr id="25" name="AutoShape 4"/>
          <p:cNvCxnSpPr>
            <a:cxnSpLocks noChangeShapeType="1"/>
          </p:cNvCxnSpPr>
          <p:nvPr/>
        </p:nvCxnSpPr>
        <p:spPr bwMode="auto">
          <a:xfrm>
            <a:off x="4702176" y="4274344"/>
            <a:ext cx="517525" cy="249238"/>
          </a:xfrm>
          <a:prstGeom prst="straightConnector1">
            <a:avLst/>
          </a:prstGeom>
          <a:noFill/>
          <a:ln w="9525">
            <a:solidFill>
              <a:srgbClr val="0000CC"/>
            </a:solidFill>
            <a:round/>
            <a:headEnd/>
            <a:tailEnd type="triangle" w="med" len="med"/>
          </a:ln>
        </p:spPr>
      </p:cxnSp>
      <p:cxnSp>
        <p:nvCxnSpPr>
          <p:cNvPr id="26" name="AutoShape 3"/>
          <p:cNvCxnSpPr>
            <a:cxnSpLocks noChangeShapeType="1"/>
          </p:cNvCxnSpPr>
          <p:nvPr/>
        </p:nvCxnSpPr>
        <p:spPr bwMode="auto">
          <a:xfrm flipH="1">
            <a:off x="5989639" y="4274344"/>
            <a:ext cx="573087" cy="249238"/>
          </a:xfrm>
          <a:prstGeom prst="straightConnector1">
            <a:avLst/>
          </a:prstGeom>
          <a:noFill/>
          <a:ln w="9525">
            <a:solidFill>
              <a:srgbClr val="0000CC"/>
            </a:solidFill>
            <a:round/>
            <a:headEnd/>
            <a:tailEnd type="triangle" w="med" len="med"/>
          </a:ln>
        </p:spPr>
      </p:cxnSp>
      <p:cxnSp>
        <p:nvCxnSpPr>
          <p:cNvPr id="27" name="AutoShape 2"/>
          <p:cNvCxnSpPr>
            <a:cxnSpLocks noChangeShapeType="1"/>
          </p:cNvCxnSpPr>
          <p:nvPr/>
        </p:nvCxnSpPr>
        <p:spPr bwMode="auto">
          <a:xfrm>
            <a:off x="6753226" y="4274344"/>
            <a:ext cx="7938" cy="244475"/>
          </a:xfrm>
          <a:prstGeom prst="straightConnector1">
            <a:avLst/>
          </a:prstGeom>
          <a:noFill/>
          <a:ln w="9525">
            <a:solidFill>
              <a:srgbClr val="0000CC"/>
            </a:solidFill>
            <a:round/>
            <a:headEnd/>
            <a:tailEnd type="triangle" w="med" len="med"/>
          </a:ln>
        </p:spPr>
      </p:cxnSp>
      <p:cxnSp>
        <p:nvCxnSpPr>
          <p:cNvPr id="28" name="AutoShape 1"/>
          <p:cNvCxnSpPr>
            <a:cxnSpLocks noChangeShapeType="1"/>
          </p:cNvCxnSpPr>
          <p:nvPr/>
        </p:nvCxnSpPr>
        <p:spPr bwMode="auto">
          <a:xfrm>
            <a:off x="6999289" y="4274344"/>
            <a:ext cx="482600" cy="228600"/>
          </a:xfrm>
          <a:prstGeom prst="straightConnector1">
            <a:avLst/>
          </a:prstGeom>
          <a:noFill/>
          <a:ln w="9525">
            <a:solidFill>
              <a:srgbClr val="0000CC"/>
            </a:solidFill>
            <a:round/>
            <a:headEnd/>
            <a:tailEnd type="triangle" w="med" len="med"/>
          </a:ln>
        </p:spPr>
      </p:cxnSp>
      <p:sp>
        <p:nvSpPr>
          <p:cNvPr id="29" name="TextBox 30"/>
          <p:cNvSpPr txBox="1"/>
          <p:nvPr/>
        </p:nvSpPr>
        <p:spPr>
          <a:xfrm>
            <a:off x="476251" y="1988344"/>
            <a:ext cx="2743200" cy="461665"/>
          </a:xfrm>
          <a:prstGeom prst="rect">
            <a:avLst/>
          </a:prstGeom>
          <a:noFill/>
        </p:spPr>
        <p:txBody>
          <a:bodyPr>
            <a:spAutoFit/>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dirty="0">
                <a:cs typeface="Times New Roman" pitchFamily="18" charset="0"/>
              </a:rPr>
              <a:t>RESEARCHER</a:t>
            </a:r>
          </a:p>
        </p:txBody>
      </p:sp>
      <p:cxnSp>
        <p:nvCxnSpPr>
          <p:cNvPr id="30" name="Straight Arrow Connector 29"/>
          <p:cNvCxnSpPr>
            <a:cxnSpLocks noChangeShapeType="1"/>
          </p:cNvCxnSpPr>
          <p:nvPr/>
        </p:nvCxnSpPr>
        <p:spPr bwMode="auto">
          <a:xfrm>
            <a:off x="2701926" y="2291443"/>
            <a:ext cx="990600" cy="1588"/>
          </a:xfrm>
          <a:prstGeom prst="straightConnector1">
            <a:avLst/>
          </a:prstGeom>
          <a:noFill/>
          <a:ln w="25400" algn="ctr">
            <a:solidFill>
              <a:srgbClr val="0000CC"/>
            </a:solidFill>
            <a:round/>
            <a:headEnd/>
            <a:tailEnd type="arrow" w="med" len="med"/>
          </a:ln>
        </p:spPr>
      </p:cxnSp>
      <p:sp>
        <p:nvSpPr>
          <p:cNvPr id="31" name="TextBox 35"/>
          <p:cNvSpPr txBox="1"/>
          <p:nvPr/>
        </p:nvSpPr>
        <p:spPr>
          <a:xfrm>
            <a:off x="5581651" y="1948657"/>
            <a:ext cx="3352800" cy="830997"/>
          </a:xfrm>
          <a:prstGeom prst="rect">
            <a:avLst/>
          </a:prstGeom>
          <a:noFill/>
        </p:spPr>
        <p:txBody>
          <a:bodyPr>
            <a:spAutoFit/>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dirty="0">
                <a:cs typeface="Times New Roman" pitchFamily="18" charset="0"/>
              </a:rPr>
              <a:t>RESEARCHER HAS 3 CONTACTS</a:t>
            </a:r>
          </a:p>
        </p:txBody>
      </p:sp>
      <p:sp>
        <p:nvSpPr>
          <p:cNvPr id="35" name="TextBox 46"/>
          <p:cNvSpPr txBox="1"/>
          <p:nvPr/>
        </p:nvSpPr>
        <p:spPr>
          <a:xfrm>
            <a:off x="476251" y="5874544"/>
            <a:ext cx="8229600" cy="461665"/>
          </a:xfrm>
          <a:prstGeom prst="rect">
            <a:avLst/>
          </a:prstGeom>
          <a:noFill/>
        </p:spPr>
        <p:txBody>
          <a:bodyPr>
            <a:spAutoFit/>
          </a:bodyPr>
          <a:lstStyle>
            <a:defPPr>
              <a:defRPr lang="en-AU"/>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lgn="ctr">
              <a:defRPr/>
            </a:pPr>
            <a:r>
              <a:rPr lang="en-US" dirty="0">
                <a:cs typeface="Times New Roman" pitchFamily="18" charset="0"/>
              </a:rPr>
              <a:t>THE 3 CONTACTS EACH HAVE 3 CONTACTS</a:t>
            </a:r>
          </a:p>
        </p:txBody>
      </p:sp>
      <p:cxnSp>
        <p:nvCxnSpPr>
          <p:cNvPr id="36" name="Straight Arrow Connector 35"/>
          <p:cNvCxnSpPr>
            <a:cxnSpLocks noChangeShapeType="1"/>
            <a:stCxn id="35" idx="0"/>
          </p:cNvCxnSpPr>
          <p:nvPr/>
        </p:nvCxnSpPr>
        <p:spPr bwMode="auto">
          <a:xfrm flipH="1" flipV="1">
            <a:off x="1592265" y="5068094"/>
            <a:ext cx="2998786" cy="806450"/>
          </a:xfrm>
          <a:prstGeom prst="straightConnector1">
            <a:avLst/>
          </a:prstGeom>
          <a:noFill/>
          <a:ln w="28575" algn="ctr">
            <a:solidFill>
              <a:srgbClr val="0000CC"/>
            </a:solidFill>
            <a:round/>
            <a:headEnd/>
            <a:tailEnd type="arrow" w="med" len="med"/>
          </a:ln>
        </p:spPr>
      </p:cxnSp>
      <p:cxnSp>
        <p:nvCxnSpPr>
          <p:cNvPr id="37" name="Straight Arrow Connector 36"/>
          <p:cNvCxnSpPr>
            <a:cxnSpLocks noChangeShapeType="1"/>
            <a:stCxn id="35" idx="0"/>
          </p:cNvCxnSpPr>
          <p:nvPr/>
        </p:nvCxnSpPr>
        <p:spPr bwMode="auto">
          <a:xfrm flipH="1" flipV="1">
            <a:off x="2338389" y="5068094"/>
            <a:ext cx="2252662" cy="806450"/>
          </a:xfrm>
          <a:prstGeom prst="straightConnector1">
            <a:avLst/>
          </a:prstGeom>
          <a:noFill/>
          <a:ln w="28575" algn="ctr">
            <a:solidFill>
              <a:srgbClr val="0000CC"/>
            </a:solidFill>
            <a:round/>
            <a:headEnd/>
            <a:tailEnd type="arrow" w="med" len="med"/>
          </a:ln>
        </p:spPr>
      </p:cxnSp>
      <p:cxnSp>
        <p:nvCxnSpPr>
          <p:cNvPr id="38" name="Straight Arrow Connector 37"/>
          <p:cNvCxnSpPr>
            <a:cxnSpLocks noChangeShapeType="1"/>
            <a:stCxn id="35" idx="0"/>
          </p:cNvCxnSpPr>
          <p:nvPr/>
        </p:nvCxnSpPr>
        <p:spPr bwMode="auto">
          <a:xfrm flipH="1" flipV="1">
            <a:off x="3082927" y="5068094"/>
            <a:ext cx="1508124" cy="806450"/>
          </a:xfrm>
          <a:prstGeom prst="straightConnector1">
            <a:avLst/>
          </a:prstGeom>
          <a:noFill/>
          <a:ln w="28575" algn="ctr">
            <a:solidFill>
              <a:srgbClr val="0000CC"/>
            </a:solidFill>
            <a:round/>
            <a:headEnd/>
            <a:tailEnd type="arrow" w="med" len="med"/>
          </a:ln>
        </p:spPr>
      </p:cxnSp>
      <p:cxnSp>
        <p:nvCxnSpPr>
          <p:cNvPr id="39" name="Straight Arrow Connector 38"/>
          <p:cNvCxnSpPr>
            <a:cxnSpLocks noChangeShapeType="1"/>
            <a:stCxn id="35" idx="0"/>
          </p:cNvCxnSpPr>
          <p:nvPr/>
        </p:nvCxnSpPr>
        <p:spPr bwMode="auto">
          <a:xfrm flipH="1" flipV="1">
            <a:off x="3825877" y="5068094"/>
            <a:ext cx="765174" cy="806450"/>
          </a:xfrm>
          <a:prstGeom prst="straightConnector1">
            <a:avLst/>
          </a:prstGeom>
          <a:noFill/>
          <a:ln w="28575" algn="ctr">
            <a:solidFill>
              <a:srgbClr val="0000CC"/>
            </a:solidFill>
            <a:round/>
            <a:headEnd/>
            <a:tailEnd type="arrow" w="med" len="med"/>
          </a:ln>
        </p:spPr>
      </p:cxnSp>
      <p:cxnSp>
        <p:nvCxnSpPr>
          <p:cNvPr id="40" name="Straight Arrow Connector 39"/>
          <p:cNvCxnSpPr>
            <a:cxnSpLocks noChangeShapeType="1"/>
            <a:stCxn id="35" idx="0"/>
          </p:cNvCxnSpPr>
          <p:nvPr/>
        </p:nvCxnSpPr>
        <p:spPr bwMode="auto">
          <a:xfrm flipH="1" flipV="1">
            <a:off x="4570415" y="5068094"/>
            <a:ext cx="20636" cy="806450"/>
          </a:xfrm>
          <a:prstGeom prst="straightConnector1">
            <a:avLst/>
          </a:prstGeom>
          <a:noFill/>
          <a:ln w="28575" algn="ctr">
            <a:solidFill>
              <a:srgbClr val="0000CC"/>
            </a:solidFill>
            <a:round/>
            <a:headEnd/>
            <a:tailEnd type="arrow" w="med" len="med"/>
          </a:ln>
        </p:spPr>
      </p:cxnSp>
      <p:cxnSp>
        <p:nvCxnSpPr>
          <p:cNvPr id="41" name="Straight Arrow Connector 40"/>
          <p:cNvCxnSpPr>
            <a:cxnSpLocks noChangeShapeType="1"/>
            <a:stCxn id="35" idx="0"/>
          </p:cNvCxnSpPr>
          <p:nvPr/>
        </p:nvCxnSpPr>
        <p:spPr bwMode="auto">
          <a:xfrm flipV="1">
            <a:off x="4591051" y="5068094"/>
            <a:ext cx="731838" cy="806450"/>
          </a:xfrm>
          <a:prstGeom prst="straightConnector1">
            <a:avLst/>
          </a:prstGeom>
          <a:noFill/>
          <a:ln w="28575" algn="ctr">
            <a:solidFill>
              <a:srgbClr val="0000CC"/>
            </a:solidFill>
            <a:round/>
            <a:headEnd/>
            <a:tailEnd type="arrow" w="med" len="med"/>
          </a:ln>
        </p:spPr>
      </p:cxnSp>
      <p:cxnSp>
        <p:nvCxnSpPr>
          <p:cNvPr id="42" name="Straight Arrow Connector 41"/>
          <p:cNvCxnSpPr>
            <a:cxnSpLocks noChangeShapeType="1"/>
            <a:stCxn id="35" idx="0"/>
          </p:cNvCxnSpPr>
          <p:nvPr/>
        </p:nvCxnSpPr>
        <p:spPr bwMode="auto">
          <a:xfrm flipV="1">
            <a:off x="4591051" y="5068094"/>
            <a:ext cx="1479550" cy="806450"/>
          </a:xfrm>
          <a:prstGeom prst="straightConnector1">
            <a:avLst/>
          </a:prstGeom>
          <a:noFill/>
          <a:ln w="28575" algn="ctr">
            <a:solidFill>
              <a:srgbClr val="0000CC"/>
            </a:solidFill>
            <a:round/>
            <a:headEnd/>
            <a:tailEnd type="arrow" w="med" len="med"/>
          </a:ln>
        </p:spPr>
      </p:cxnSp>
      <p:cxnSp>
        <p:nvCxnSpPr>
          <p:cNvPr id="43" name="Straight Arrow Connector 42"/>
          <p:cNvCxnSpPr>
            <a:cxnSpLocks noChangeShapeType="1"/>
            <a:stCxn id="35" idx="0"/>
          </p:cNvCxnSpPr>
          <p:nvPr/>
        </p:nvCxnSpPr>
        <p:spPr bwMode="auto">
          <a:xfrm flipV="1">
            <a:off x="4591051" y="5068094"/>
            <a:ext cx="2260600" cy="806450"/>
          </a:xfrm>
          <a:prstGeom prst="straightConnector1">
            <a:avLst/>
          </a:prstGeom>
          <a:noFill/>
          <a:ln w="28575" algn="ctr">
            <a:solidFill>
              <a:srgbClr val="0000CC"/>
            </a:solidFill>
            <a:round/>
            <a:headEnd/>
            <a:tailEnd type="arrow" w="med" len="med"/>
          </a:ln>
        </p:spPr>
      </p:cxnSp>
      <p:cxnSp>
        <p:nvCxnSpPr>
          <p:cNvPr id="44" name="Straight Arrow Connector 43"/>
          <p:cNvCxnSpPr>
            <a:cxnSpLocks noChangeShapeType="1"/>
            <a:stCxn id="35" idx="0"/>
          </p:cNvCxnSpPr>
          <p:nvPr/>
        </p:nvCxnSpPr>
        <p:spPr bwMode="auto">
          <a:xfrm flipV="1">
            <a:off x="4591051" y="5068094"/>
            <a:ext cx="2967038" cy="806450"/>
          </a:xfrm>
          <a:prstGeom prst="straightConnector1">
            <a:avLst/>
          </a:prstGeom>
          <a:noFill/>
          <a:ln w="28575" algn="ctr">
            <a:solidFill>
              <a:srgbClr val="0000CC"/>
            </a:solidFill>
            <a:round/>
            <a:headEnd/>
            <a:tailEnd type="arrow" w="med" len="med"/>
          </a:ln>
        </p:spPr>
      </p:cxnSp>
    </p:spTree>
    <p:extLst>
      <p:ext uri="{BB962C8B-B14F-4D97-AF65-F5344CB8AC3E}">
        <p14:creationId xmlns:p14="http://schemas.microsoft.com/office/powerpoint/2010/main" val="2805637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cap="none" dirty="0">
                <a:latin typeface="Times New Roman" pitchFamily="18" charset="0"/>
                <a:cs typeface="Times New Roman" pitchFamily="18" charset="0"/>
              </a:rPr>
              <a:t>Volunteer Sampling</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76200" y="1524000"/>
            <a:ext cx="8839200" cy="5334000"/>
          </a:xfrm>
        </p:spPr>
        <p:txBody>
          <a:bodyPr>
            <a:noAutofit/>
          </a:bodyPr>
          <a:lstStyle/>
          <a:p>
            <a:pPr marL="114300" indent="0" algn="just">
              <a:buNone/>
            </a:pPr>
            <a:r>
              <a:rPr lang="en-US" sz="2400" dirty="0">
                <a:latin typeface="Times New Roman" pitchFamily="18" charset="0"/>
                <a:cs typeface="Times New Roman" pitchFamily="18" charset="0"/>
              </a:rPr>
              <a:t>In cases where access is difficult, the researcher may have to rely on volunteers, for example, personal friends, or friends of friends, or participants who reply to a newspaper advertisement, or those who happen to be interested from a particular school, or those attending courses. Sometimes this is inevitable, as it is the only kind of sampling that is possible, and it may be better to have this kind of sampling than no research at all.</a:t>
            </a:r>
          </a:p>
          <a:p>
            <a:pPr marL="114300" indent="0" algn="just">
              <a:buNone/>
            </a:pPr>
            <a:endParaRPr lang="en-US" sz="2400" dirty="0">
              <a:latin typeface="Times New Roman" pitchFamily="18" charset="0"/>
              <a:cs typeface="Times New Roman" pitchFamily="18" charset="0"/>
            </a:endParaRPr>
          </a:p>
          <a:p>
            <a:pPr marL="114300" lvl="0" indent="0" algn="just">
              <a:buNone/>
            </a:pPr>
            <a:r>
              <a:rPr lang="en-GB" sz="2400" b="1" dirty="0">
                <a:latin typeface="Times New Roman" pitchFamily="18" charset="0"/>
                <a:cs typeface="Times New Roman" pitchFamily="18" charset="0"/>
              </a:rPr>
              <a:t>Caution</a:t>
            </a:r>
            <a:r>
              <a:rPr lang="en-GB" sz="2400" dirty="0">
                <a:latin typeface="Times New Roman" pitchFamily="18" charset="0"/>
                <a:cs typeface="Times New Roman" pitchFamily="18" charset="0"/>
              </a:rPr>
              <a:t>: people volunteer for different motives, e.g.:</a:t>
            </a:r>
            <a:endParaRPr lang="en-US" sz="2400" dirty="0">
              <a:latin typeface="Times New Roman" pitchFamily="18" charset="0"/>
              <a:cs typeface="Times New Roman" pitchFamily="18" charset="0"/>
            </a:endParaRPr>
          </a:p>
          <a:p>
            <a:pPr lvl="1" algn="just"/>
            <a:r>
              <a:rPr lang="en-US" sz="2400" dirty="0">
                <a:latin typeface="Times New Roman" pitchFamily="18" charset="0"/>
                <a:cs typeface="Times New Roman" pitchFamily="18" charset="0"/>
              </a:rPr>
              <a:t>Wanting to help a friend</a:t>
            </a:r>
          </a:p>
          <a:p>
            <a:pPr lvl="1" algn="just"/>
            <a:r>
              <a:rPr lang="en-US" sz="2400" dirty="0">
                <a:latin typeface="Times New Roman" pitchFamily="18" charset="0"/>
                <a:cs typeface="Times New Roman" pitchFamily="18" charset="0"/>
              </a:rPr>
              <a:t>Interest in the research</a:t>
            </a:r>
          </a:p>
          <a:p>
            <a:pPr lvl="1" algn="just"/>
            <a:r>
              <a:rPr lang="en-US" sz="2400" dirty="0">
                <a:latin typeface="Times New Roman" pitchFamily="18" charset="0"/>
                <a:cs typeface="Times New Roman" pitchFamily="18" charset="0"/>
              </a:rPr>
              <a:t>Wanting to benefit society</a:t>
            </a:r>
          </a:p>
          <a:p>
            <a:pPr lvl="1" algn="just"/>
            <a:r>
              <a:rPr lang="en-US" sz="2400" dirty="0">
                <a:latin typeface="Times New Roman" pitchFamily="18" charset="0"/>
                <a:cs typeface="Times New Roman" pitchFamily="18" charset="0"/>
              </a:rPr>
              <a:t>Revenge on a particular school or head teacher.</a:t>
            </a:r>
          </a:p>
        </p:txBody>
      </p:sp>
    </p:spTree>
    <p:extLst>
      <p:ext uri="{BB962C8B-B14F-4D97-AF65-F5344CB8AC3E}">
        <p14:creationId xmlns:p14="http://schemas.microsoft.com/office/powerpoint/2010/main" val="189181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28600"/>
            <a:ext cx="8565472" cy="1447800"/>
          </a:xfrm>
        </p:spPr>
        <p:txBody>
          <a:bodyPr>
            <a:normAutofit/>
          </a:bodyPr>
          <a:lstStyle/>
          <a:p>
            <a:r>
              <a:rPr lang="en-US" sz="4000" b="1" cap="none" dirty="0">
                <a:latin typeface="Times New Roman" pitchFamily="18" charset="0"/>
                <a:cs typeface="Times New Roman" pitchFamily="18" charset="0"/>
              </a:rPr>
              <a:t>Researcher has to make judgments about four key factors in sampling</a:t>
            </a:r>
          </a:p>
        </p:txBody>
      </p:sp>
      <p:sp>
        <p:nvSpPr>
          <p:cNvPr id="3" name="Content Placeholder 2"/>
          <p:cNvSpPr>
            <a:spLocks noGrp="1"/>
          </p:cNvSpPr>
          <p:nvPr>
            <p:ph idx="1"/>
          </p:nvPr>
        </p:nvSpPr>
        <p:spPr>
          <a:xfrm>
            <a:off x="457200" y="2133600"/>
            <a:ext cx="8229600" cy="3992563"/>
          </a:xfrm>
        </p:spPr>
        <p:txBody>
          <a:bodyPr/>
          <a:lstStyle/>
          <a:p>
            <a:pPr lvl="0"/>
            <a:r>
              <a:rPr lang="en-US" dirty="0">
                <a:latin typeface="Times New Roman" pitchFamily="18" charset="0"/>
                <a:cs typeface="Times New Roman" pitchFamily="18" charset="0"/>
              </a:rPr>
              <a:t>The sample size.</a:t>
            </a:r>
          </a:p>
          <a:p>
            <a:pPr lvl="0"/>
            <a:r>
              <a:rPr lang="en-US" dirty="0">
                <a:latin typeface="Times New Roman" pitchFamily="18" charset="0"/>
                <a:cs typeface="Times New Roman" pitchFamily="18" charset="0"/>
              </a:rPr>
              <a:t>Representativeness and parameters of the sample.</a:t>
            </a:r>
          </a:p>
          <a:p>
            <a:pPr lvl="0"/>
            <a:r>
              <a:rPr lang="en-US" dirty="0">
                <a:latin typeface="Times New Roman" pitchFamily="18" charset="0"/>
                <a:cs typeface="Times New Roman" pitchFamily="18" charset="0"/>
              </a:rPr>
              <a:t>Access to the sample.</a:t>
            </a:r>
          </a:p>
          <a:p>
            <a:pPr lvl="0"/>
            <a:r>
              <a:rPr lang="en-US" dirty="0">
                <a:latin typeface="Times New Roman" pitchFamily="18" charset="0"/>
                <a:cs typeface="Times New Roman" pitchFamily="18" charset="0"/>
              </a:rPr>
              <a:t>The sampling strategy to be used.</a:t>
            </a:r>
          </a:p>
        </p:txBody>
      </p:sp>
    </p:spTree>
    <p:extLst>
      <p:ext uri="{BB962C8B-B14F-4D97-AF65-F5344CB8AC3E}">
        <p14:creationId xmlns:p14="http://schemas.microsoft.com/office/powerpoint/2010/main" val="2509946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b="1" cap="none" dirty="0">
                <a:latin typeface="Times New Roman" pitchFamily="18" charset="0"/>
                <a:cs typeface="Times New Roman" pitchFamily="18" charset="0"/>
              </a:rPr>
              <a:t>Theoretical Sampling</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381000" y="1524000"/>
            <a:ext cx="8305800" cy="4800600"/>
          </a:xfrm>
        </p:spPr>
        <p:txBody>
          <a:bodyPr>
            <a:normAutofit/>
          </a:bodyPr>
          <a:lstStyle/>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The researcher must have sufficient data to be able to generate and ‘ground’ the theory in the research context, i.e. to create theoretical explanation of what is happening in the situation, without having any data that do not fit the theory.  The researcher proceeds in gathering more and more data until the theory remains unchanged, until no modifications to the grounded theory are made in light of the constant comparison method. Theoretical saturation occurs when no additional data are found that advance, modify, qualify, extend or add to the theory developed.</a:t>
            </a:r>
          </a:p>
        </p:txBody>
      </p:sp>
    </p:spTree>
    <p:extLst>
      <p:ext uri="{BB962C8B-B14F-4D97-AF65-F5344CB8AC3E}">
        <p14:creationId xmlns:p14="http://schemas.microsoft.com/office/powerpoint/2010/main" val="2134788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cap="none" dirty="0">
                <a:latin typeface="Times New Roman" pitchFamily="18" charset="0"/>
                <a:ea typeface="Calibri" pitchFamily="34" charset="0"/>
                <a:cs typeface="Times New Roman" pitchFamily="18" charset="0"/>
              </a:rPr>
              <a:t>Types of Sampling in Qualitative Researches</a:t>
            </a:r>
            <a:endParaRPr lang="en-US" cap="none"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5821330"/>
              </p:ext>
            </p:extLst>
          </p:nvPr>
        </p:nvGraphicFramePr>
        <p:xfrm>
          <a:off x="381000" y="1676399"/>
          <a:ext cx="8534400" cy="4792061"/>
        </p:xfrm>
        <a:graphic>
          <a:graphicData uri="http://schemas.openxmlformats.org/drawingml/2006/table">
            <a:tbl>
              <a:tblPr firstRow="1" firstCol="1" bandRow="1">
                <a:tableStyleId>{5C22544A-7EE6-4342-B048-85BDC9FD1C3A}</a:tableStyleId>
              </a:tblPr>
              <a:tblGrid>
                <a:gridCol w="4043953">
                  <a:extLst>
                    <a:ext uri="{9D8B030D-6E8A-4147-A177-3AD203B41FA5}">
                      <a16:colId xmlns:a16="http://schemas.microsoft.com/office/drawing/2014/main" val="20000"/>
                    </a:ext>
                  </a:extLst>
                </a:gridCol>
                <a:gridCol w="4490447">
                  <a:extLst>
                    <a:ext uri="{9D8B030D-6E8A-4147-A177-3AD203B41FA5}">
                      <a16:colId xmlns:a16="http://schemas.microsoft.com/office/drawing/2014/main" val="20001"/>
                    </a:ext>
                  </a:extLst>
                </a:gridCol>
              </a:tblGrid>
              <a:tr h="531730">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Qualitative research</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Type of sampling</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531730">
                <a:tc>
                  <a:txBody>
                    <a:bodyPr/>
                    <a:lstStyle/>
                    <a:p>
                      <a:pPr marL="0" marR="0" algn="l">
                        <a:lnSpc>
                          <a:spcPct val="150000"/>
                        </a:lnSpc>
                        <a:spcBef>
                          <a:spcPts val="0"/>
                        </a:spcBef>
                        <a:spcAft>
                          <a:spcPts val="0"/>
                        </a:spcAft>
                      </a:pPr>
                      <a:r>
                        <a:rPr lang="en-US" sz="2400">
                          <a:effectLst/>
                          <a:latin typeface="Times New Roman" pitchFamily="18" charset="0"/>
                          <a:cs typeface="Times New Roman" pitchFamily="18" charset="0"/>
                        </a:rPr>
                        <a:t>Descriptive</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Convenient or purposive</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1063459">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Ethnography</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Purposive, knowledgeable informants</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531730">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Phenomenology</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Purposive sample of volunteers</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r h="2133412">
                <a:tc>
                  <a:txBody>
                    <a:bodyPr/>
                    <a:lstStyle/>
                    <a:p>
                      <a:pPr marL="0" marR="0" algn="l">
                        <a:lnSpc>
                          <a:spcPct val="150000"/>
                        </a:lnSpc>
                        <a:spcBef>
                          <a:spcPts val="0"/>
                        </a:spcBef>
                        <a:spcAft>
                          <a:spcPts val="0"/>
                        </a:spcAft>
                      </a:pPr>
                      <a:r>
                        <a:rPr lang="en-US" sz="2400">
                          <a:effectLst/>
                          <a:latin typeface="Times New Roman" pitchFamily="18" charset="0"/>
                          <a:cs typeface="Times New Roman" pitchFamily="18" charset="0"/>
                        </a:rPr>
                        <a:t>Grounded Theory</a:t>
                      </a:r>
                      <a:endParaRPr lang="en-US" sz="2400">
                        <a:effectLst/>
                        <a:latin typeface="Times New Roman" pitchFamily="18" charset="0"/>
                        <a:ea typeface="Calibri"/>
                        <a:cs typeface="Times New Roman" pitchFamily="18" charset="0"/>
                      </a:endParaRPr>
                    </a:p>
                  </a:txBody>
                  <a:tcPr marL="68580" marR="68580" marT="0" marB="0"/>
                </a:tc>
                <a:tc>
                  <a:txBody>
                    <a:bodyPr/>
                    <a:lstStyle/>
                    <a:p>
                      <a:pPr marL="0" marR="0" algn="l">
                        <a:lnSpc>
                          <a:spcPct val="150000"/>
                        </a:lnSpc>
                        <a:spcBef>
                          <a:spcPts val="0"/>
                        </a:spcBef>
                        <a:spcAft>
                          <a:spcPts val="0"/>
                        </a:spcAft>
                      </a:pPr>
                      <a:r>
                        <a:rPr lang="en-US" sz="2400" dirty="0">
                          <a:effectLst/>
                          <a:latin typeface="Times New Roman" pitchFamily="18" charset="0"/>
                          <a:cs typeface="Times New Roman" pitchFamily="18" charset="0"/>
                        </a:rPr>
                        <a:t>Theoretical sampling; purposive initially and expanded, based on findings until data saturation is achieved</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8262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76600"/>
            <a:ext cx="8229600" cy="1143000"/>
          </a:xfrm>
        </p:spPr>
        <p:txBody>
          <a:bodyPr>
            <a:noAutofit/>
          </a:bodyPr>
          <a:lstStyle/>
          <a:p>
            <a:r>
              <a:rPr lang="en-US" sz="7200" dirty="0">
                <a:latin typeface="Times New Roman" pitchFamily="18" charset="0"/>
                <a:cs typeface="Times New Roman" pitchFamily="18" charset="0"/>
              </a:rPr>
              <a:t>THANK YOU</a:t>
            </a:r>
          </a:p>
        </p:txBody>
      </p:sp>
    </p:spTree>
    <p:extLst>
      <p:ext uri="{BB962C8B-B14F-4D97-AF65-F5344CB8AC3E}">
        <p14:creationId xmlns:p14="http://schemas.microsoft.com/office/powerpoint/2010/main" val="313580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4572000" cy="1143000"/>
          </a:xfrm>
        </p:spPr>
        <p:txBody>
          <a:bodyPr>
            <a:normAutofit/>
          </a:bodyPr>
          <a:lstStyle/>
          <a:p>
            <a:r>
              <a:rPr lang="en-US" sz="4000" b="1" cap="none" dirty="0">
                <a:latin typeface="Times New Roman" pitchFamily="18" charset="0"/>
                <a:cs typeface="Times New Roman" pitchFamily="18" charset="0"/>
              </a:rPr>
              <a:t>The Sample Size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382000" cy="4724400"/>
          </a:xfrm>
        </p:spPr>
        <p:txBody>
          <a:bodyPr>
            <a:noAutofit/>
          </a:bodyPr>
          <a:lstStyle/>
          <a:p>
            <a:pPr marL="0" indent="0">
              <a:buNone/>
            </a:pP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There is no clear-cut answer, for the correct sample size, depends on the purpose of the study and the nature of the population.</a:t>
            </a:r>
          </a:p>
          <a:p>
            <a:pPr algn="just"/>
            <a:r>
              <a:rPr lang="en-US" sz="2800" dirty="0">
                <a:latin typeface="Times New Roman" pitchFamily="18" charset="0"/>
                <a:cs typeface="Times New Roman" pitchFamily="18" charset="0"/>
              </a:rPr>
              <a:t>Generally, the larger the sample the better, as this not only gives greater reliability but also enables more sophisticated statistics to be used.</a:t>
            </a:r>
          </a:p>
          <a:p>
            <a:pPr algn="just"/>
            <a:r>
              <a:rPr lang="en-US" sz="2800" dirty="0">
                <a:latin typeface="Times New Roman" pitchFamily="18" charset="0"/>
                <a:cs typeface="Times New Roman" pitchFamily="18" charset="0"/>
              </a:rPr>
              <a:t>Financial and time restrictions also limit the size of the sample.</a:t>
            </a:r>
          </a:p>
        </p:txBody>
      </p:sp>
    </p:spTree>
    <p:extLst>
      <p:ext uri="{BB962C8B-B14F-4D97-AF65-F5344CB8AC3E}">
        <p14:creationId xmlns:p14="http://schemas.microsoft.com/office/powerpoint/2010/main" val="263478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b="1" cap="none" dirty="0">
                <a:latin typeface="Times New Roman" pitchFamily="18" charset="0"/>
                <a:cs typeface="Times New Roman" pitchFamily="18" charset="0"/>
              </a:rPr>
              <a:t>Contd</a:t>
            </a:r>
            <a:r>
              <a:rPr lang="en-US" b="1" dirty="0">
                <a:latin typeface="Times New Roman" pitchFamily="18" charset="0"/>
                <a:cs typeface="Times New Roman" pitchFamily="18" charset="0"/>
              </a:rPr>
              <a:t>..</a:t>
            </a:r>
          </a:p>
        </p:txBody>
      </p:sp>
      <p:sp>
        <p:nvSpPr>
          <p:cNvPr id="3" name="Content Placeholder 2"/>
          <p:cNvSpPr>
            <a:spLocks noGrp="1"/>
          </p:cNvSpPr>
          <p:nvPr>
            <p:ph idx="1"/>
          </p:nvPr>
        </p:nvSpPr>
        <p:spPr>
          <a:xfrm>
            <a:off x="457200" y="1600200"/>
            <a:ext cx="8229600" cy="4267200"/>
          </a:xfrm>
        </p:spPr>
        <p:txBody>
          <a:bodyPr>
            <a:noAutofit/>
          </a:bodyPr>
          <a:lstStyle/>
          <a:p>
            <a:pPr lvl="0" algn="just"/>
            <a:r>
              <a:rPr lang="en-US" sz="2400" dirty="0">
                <a:latin typeface="Times New Roman" pitchFamily="18" charset="0"/>
                <a:cs typeface="Times New Roman" pitchFamily="18" charset="0"/>
              </a:rPr>
              <a:t>Sample size depends on the style of research (e.g. surveys may require large samples, ethnographies may require smaller samples).</a:t>
            </a:r>
          </a:p>
          <a:p>
            <a:pPr lvl="0" algn="just"/>
            <a:r>
              <a:rPr lang="en-US" sz="2400" dirty="0">
                <a:latin typeface="Times New Roman" pitchFamily="18" charset="0"/>
                <a:cs typeface="Times New Roman" pitchFamily="18" charset="0"/>
              </a:rPr>
              <a:t>Samples in qualitative research must be large enough to generate ‘thick descriptions’.</a:t>
            </a:r>
          </a:p>
          <a:p>
            <a:pPr lvl="0" algn="just"/>
            <a:r>
              <a:rPr lang="en-US" sz="2400" dirty="0">
                <a:latin typeface="Times New Roman" pitchFamily="18" charset="0"/>
                <a:cs typeface="Times New Roman" pitchFamily="18" charset="0"/>
              </a:rPr>
              <a:t>A large sample does not guarantee representativeness; representativeness depends on the sampling strategy.</a:t>
            </a:r>
          </a:p>
          <a:p>
            <a:pPr lvl="0" algn="just"/>
            <a:r>
              <a:rPr lang="en-US" sz="2400" dirty="0">
                <a:latin typeface="Times New Roman" pitchFamily="18" charset="0"/>
                <a:cs typeface="Times New Roman" pitchFamily="18" charset="0"/>
              </a:rPr>
              <a:t>Sample size also depends on the heterogeneity or homogeneity of the population: If it is highly homogeneous then a smaller sample may be possible. </a:t>
            </a:r>
          </a:p>
        </p:txBody>
      </p:sp>
    </p:spTree>
    <p:extLst>
      <p:ext uri="{BB962C8B-B14F-4D97-AF65-F5344CB8AC3E}">
        <p14:creationId xmlns:p14="http://schemas.microsoft.com/office/powerpoint/2010/main" val="117842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cap="none" dirty="0">
                <a:latin typeface="Times New Roman" pitchFamily="18" charset="0"/>
                <a:cs typeface="Times New Roman" pitchFamily="18" charset="0"/>
              </a:rPr>
              <a:t>Proportion of Sample Size to Population</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381000" y="1752600"/>
            <a:ext cx="8305800" cy="4876800"/>
          </a:xfrm>
        </p:spPr>
        <p:txBody>
          <a:bodyPr>
            <a:normAutofit fontScale="77500" lnSpcReduction="20000"/>
          </a:bodyPr>
          <a:lstStyle/>
          <a:p>
            <a:pPr marL="0" indent="0" algn="just">
              <a:buNone/>
            </a:pPr>
            <a:r>
              <a:rPr lang="en-US" sz="3300" dirty="0">
                <a:latin typeface="Times New Roman" pitchFamily="18" charset="0"/>
                <a:cs typeface="Times New Roman" pitchFamily="18" charset="0"/>
              </a:rPr>
              <a:t>As the population increases, the proportion of the population in the sample decreases (Cohen, </a:t>
            </a:r>
            <a:r>
              <a:rPr lang="en-US" sz="3300" dirty="0" err="1">
                <a:latin typeface="Times New Roman" pitchFamily="18" charset="0"/>
                <a:cs typeface="Times New Roman" pitchFamily="18" charset="0"/>
              </a:rPr>
              <a:t>Manlon</a:t>
            </a:r>
            <a:r>
              <a:rPr lang="en-US" sz="3300" dirty="0">
                <a:latin typeface="Times New Roman" pitchFamily="18" charset="0"/>
                <a:cs typeface="Times New Roman" pitchFamily="18" charset="0"/>
              </a:rPr>
              <a:t> &amp; Morrison, 2007).</a:t>
            </a:r>
          </a:p>
          <a:p>
            <a:pPr marL="0" indent="0">
              <a:buNone/>
            </a:pPr>
            <a:endParaRPr lang="en-US" sz="3300" dirty="0">
              <a:latin typeface="Times New Roman" pitchFamily="18" charset="0"/>
              <a:cs typeface="Times New Roman" pitchFamily="18" charset="0"/>
            </a:endParaRPr>
          </a:p>
          <a:p>
            <a:pPr marL="0" indent="0">
              <a:buNone/>
            </a:pPr>
            <a:r>
              <a:rPr lang="en-US" sz="3300" dirty="0">
                <a:latin typeface="Times New Roman" pitchFamily="18" charset="0"/>
                <a:cs typeface="Times New Roman" pitchFamily="18" charset="0"/>
              </a:rPr>
              <a:t>        N		   S			     N		 S</a:t>
            </a:r>
          </a:p>
          <a:p>
            <a:pPr marL="0" indent="0">
              <a:buNone/>
            </a:pPr>
            <a:r>
              <a:rPr lang="en-US" sz="3300" dirty="0">
                <a:latin typeface="Times New Roman" pitchFamily="18" charset="0"/>
                <a:cs typeface="Times New Roman" pitchFamily="18" charset="0"/>
              </a:rPr>
              <a:t>       10		  10			   400		196</a:t>
            </a:r>
          </a:p>
          <a:p>
            <a:pPr marL="0" indent="0">
              <a:buNone/>
            </a:pPr>
            <a:r>
              <a:rPr lang="en-US" sz="3300" dirty="0">
                <a:latin typeface="Times New Roman" pitchFamily="18" charset="0"/>
                <a:cs typeface="Times New Roman" pitchFamily="18" charset="0"/>
              </a:rPr>
              <a:t>       15		  14			   500		217</a:t>
            </a:r>
          </a:p>
          <a:p>
            <a:pPr marL="0" indent="0">
              <a:buNone/>
            </a:pPr>
            <a:r>
              <a:rPr lang="en-US" sz="3300" dirty="0">
                <a:latin typeface="Times New Roman" pitchFamily="18" charset="0"/>
                <a:cs typeface="Times New Roman" pitchFamily="18" charset="0"/>
              </a:rPr>
              <a:t>       30		  28			1,000		278</a:t>
            </a:r>
          </a:p>
          <a:p>
            <a:pPr marL="0" indent="0">
              <a:buNone/>
            </a:pPr>
            <a:r>
              <a:rPr lang="en-US" sz="3300" dirty="0">
                <a:latin typeface="Times New Roman" pitchFamily="18" charset="0"/>
                <a:cs typeface="Times New Roman" pitchFamily="18" charset="0"/>
              </a:rPr>
              <a:t>     100		  80			1,500		306</a:t>
            </a:r>
          </a:p>
          <a:p>
            <a:pPr marL="0" indent="0">
              <a:buNone/>
            </a:pPr>
            <a:r>
              <a:rPr lang="en-US" sz="3300" dirty="0">
                <a:latin typeface="Times New Roman" pitchFamily="18" charset="0"/>
                <a:cs typeface="Times New Roman" pitchFamily="18" charset="0"/>
              </a:rPr>
              <a:t>     200		132			3,000		346</a:t>
            </a:r>
          </a:p>
          <a:p>
            <a:pPr marL="0" indent="0">
              <a:buNone/>
            </a:pPr>
            <a:r>
              <a:rPr lang="en-US" sz="3300" dirty="0">
                <a:latin typeface="Times New Roman" pitchFamily="18" charset="0"/>
                <a:cs typeface="Times New Roman" pitchFamily="18" charset="0"/>
              </a:rPr>
              <a:t>     300		169			5,000		357 </a:t>
            </a:r>
          </a:p>
          <a:p>
            <a:pPr marL="0" indent="0">
              <a:buNone/>
            </a:pPr>
            <a:r>
              <a:rPr lang="en-US" sz="3300" dirty="0">
                <a:latin typeface="Times New Roman" pitchFamily="18" charset="0"/>
                <a:cs typeface="Times New Roman" pitchFamily="18" charset="0"/>
              </a:rPr>
              <a:t> </a:t>
            </a:r>
          </a:p>
          <a:p>
            <a:pPr marL="0" indent="0" algn="ctr">
              <a:buNone/>
            </a:pPr>
            <a:r>
              <a:rPr lang="en-US" sz="3300" dirty="0">
                <a:latin typeface="Times New Roman" pitchFamily="18" charset="0"/>
                <a:cs typeface="Times New Roman" pitchFamily="18" charset="0"/>
              </a:rPr>
              <a:t>N = Population 	S = Sample</a:t>
            </a:r>
          </a:p>
          <a:p>
            <a:endParaRPr lang="en-US" dirty="0"/>
          </a:p>
        </p:txBody>
      </p:sp>
    </p:spTree>
    <p:extLst>
      <p:ext uri="{BB962C8B-B14F-4D97-AF65-F5344CB8AC3E}">
        <p14:creationId xmlns:p14="http://schemas.microsoft.com/office/powerpoint/2010/main" val="2850121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4000" b="1" cap="none" dirty="0">
                <a:latin typeface="Times New Roman" pitchFamily="18" charset="0"/>
                <a:cs typeface="Times New Roman" pitchFamily="18" charset="0"/>
              </a:rPr>
              <a:t>The Representativeness of the Sample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152400" y="1828800"/>
            <a:ext cx="8839200" cy="4648200"/>
          </a:xfrm>
        </p:spPr>
        <p:txBody>
          <a:bodyPr>
            <a:normAutofit/>
          </a:bodyPr>
          <a:lstStyle/>
          <a:p>
            <a:pPr marL="0" indent="0" algn="just">
              <a:buNone/>
            </a:pPr>
            <a:r>
              <a:rPr lang="en-US" sz="3300" dirty="0">
                <a:latin typeface="Times New Roman" pitchFamily="18" charset="0"/>
                <a:cs typeface="Times New Roman" pitchFamily="18" charset="0"/>
              </a:rPr>
              <a:t>To get the representativeness of the sample following points should be considered:</a:t>
            </a:r>
          </a:p>
          <a:p>
            <a:pPr lvl="0" algn="just"/>
            <a:r>
              <a:rPr lang="en-US" sz="3300" dirty="0">
                <a:latin typeface="Times New Roman" pitchFamily="18" charset="0"/>
                <a:cs typeface="Times New Roman" pitchFamily="18" charset="0"/>
              </a:rPr>
              <a:t>The selection of the sample should be done in such a way that the selected sample should concentrate only on those variables that are relevant to research. </a:t>
            </a:r>
          </a:p>
          <a:p>
            <a:pPr lvl="0" algn="just"/>
            <a:r>
              <a:rPr lang="en-US" sz="3300" dirty="0">
                <a:latin typeface="Times New Roman" pitchFamily="18" charset="0"/>
                <a:cs typeface="Times New Roman" pitchFamily="18" charset="0"/>
              </a:rPr>
              <a:t>The sample can’t be identical but it should be approximately the same as population.</a:t>
            </a:r>
          </a:p>
        </p:txBody>
      </p:sp>
    </p:spTree>
    <p:extLst>
      <p:ext uri="{BB962C8B-B14F-4D97-AF65-F5344CB8AC3E}">
        <p14:creationId xmlns:p14="http://schemas.microsoft.com/office/powerpoint/2010/main" val="1293150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r>
              <a:rPr lang="en-US" sz="4000" b="1" cap="none" dirty="0">
                <a:latin typeface="Times New Roman" pitchFamily="18" charset="0"/>
                <a:cs typeface="Times New Roman" pitchFamily="18" charset="0"/>
              </a:rPr>
              <a:t>Access to the Sample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533400" y="1828800"/>
            <a:ext cx="8229600" cy="4602163"/>
          </a:xfrm>
        </p:spPr>
        <p:txBody>
          <a:bodyPr>
            <a:normAutofit/>
          </a:bodyPr>
          <a:lstStyle/>
          <a:p>
            <a:pPr marL="0" lvl="0" indent="0" algn="just">
              <a:buNone/>
            </a:pPr>
            <a:r>
              <a:rPr lang="en-US" dirty="0">
                <a:latin typeface="Times New Roman" pitchFamily="18" charset="0"/>
                <a:cs typeface="Times New Roman" pitchFamily="18" charset="0"/>
              </a:rPr>
              <a:t>According to Bailey, (1950):</a:t>
            </a:r>
          </a:p>
          <a:p>
            <a:pPr lvl="0" algn="just"/>
            <a:r>
              <a:rPr lang="en-US" dirty="0">
                <a:latin typeface="Times New Roman" pitchFamily="18" charset="0"/>
                <a:cs typeface="Times New Roman" pitchFamily="18" charset="0"/>
              </a:rPr>
              <a:t>Most public areas – no permission is required.</a:t>
            </a:r>
          </a:p>
          <a:p>
            <a:pPr lvl="0" algn="just"/>
            <a:r>
              <a:rPr lang="en-US" dirty="0">
                <a:latin typeface="Times New Roman" pitchFamily="18" charset="0"/>
                <a:cs typeface="Times New Roman" pitchFamily="18" charset="0"/>
              </a:rPr>
              <a:t>Places where formal consent is required. </a:t>
            </a:r>
          </a:p>
          <a:p>
            <a:pPr lvl="0" algn="just"/>
            <a:r>
              <a:rPr lang="en-US" dirty="0">
                <a:latin typeface="Times New Roman" pitchFamily="18" charset="0"/>
                <a:cs typeface="Times New Roman" pitchFamily="18" charset="0"/>
              </a:rPr>
              <a:t>Closed private settings (homes).</a:t>
            </a:r>
          </a:p>
          <a:p>
            <a:pPr lvl="0" algn="just"/>
            <a:r>
              <a:rPr lang="en-US" dirty="0">
                <a:latin typeface="Times New Roman" pitchFamily="18" charset="0"/>
                <a:cs typeface="Times New Roman" pitchFamily="18" charset="0"/>
              </a:rPr>
              <a:t>Schools and institutions have rules and regulations for security reasons.</a:t>
            </a:r>
          </a:p>
          <a:p>
            <a:pPr lvl="0" algn="just"/>
            <a:r>
              <a:rPr lang="en-US" dirty="0">
                <a:latin typeface="Times New Roman" pitchFamily="18" charset="0"/>
                <a:cs typeface="Times New Roman" pitchFamily="18" charset="0"/>
              </a:rPr>
              <a:t>Certain status characteristics (gender / religion / age / race / ethnicity) make access difficult or impossible.</a:t>
            </a:r>
          </a:p>
          <a:p>
            <a:pPr marL="0" indent="0" algn="just">
              <a:buNone/>
            </a:pPr>
            <a:r>
              <a:rPr lang="en-US" dirty="0">
                <a:latin typeface="Times New Roman" pitchFamily="18" charset="0"/>
                <a:cs typeface="Times New Roman" pitchFamily="18" charset="0"/>
              </a:rPr>
              <a:t>Procedures to take permissions or follow the channel will make it more time consuming, so the researcher should keep it in mind.</a:t>
            </a:r>
          </a:p>
        </p:txBody>
      </p:sp>
    </p:spTree>
    <p:extLst>
      <p:ext uri="{BB962C8B-B14F-4D97-AF65-F5344CB8AC3E}">
        <p14:creationId xmlns:p14="http://schemas.microsoft.com/office/powerpoint/2010/main" val="347166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b="1" cap="none" dirty="0">
                <a:latin typeface="Times New Roman" pitchFamily="18" charset="0"/>
                <a:cs typeface="Times New Roman" pitchFamily="18" charset="0"/>
              </a:rPr>
              <a:t>Sampling Strategies</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86000"/>
            <a:ext cx="8229600" cy="2209800"/>
          </a:xfrm>
        </p:spPr>
        <p:txBody>
          <a:bodyPr>
            <a:normAutofit/>
          </a:bodyPr>
          <a:lstStyle/>
          <a:p>
            <a:pPr marL="0" indent="0">
              <a:buNone/>
            </a:pPr>
            <a:r>
              <a:rPr lang="en-US" dirty="0">
                <a:latin typeface="Times New Roman" pitchFamily="18" charset="0"/>
                <a:cs typeface="Times New Roman" pitchFamily="18" charset="0"/>
              </a:rPr>
              <a:t>There are two main methods of sampling:</a:t>
            </a:r>
          </a:p>
          <a:p>
            <a:pPr marL="0" indent="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Probability sample</a:t>
            </a:r>
          </a:p>
          <a:p>
            <a:pPr lvl="0"/>
            <a:r>
              <a:rPr lang="en-US" dirty="0">
                <a:latin typeface="Times New Roman" pitchFamily="18" charset="0"/>
                <a:cs typeface="Times New Roman" pitchFamily="18" charset="0"/>
              </a:rPr>
              <a:t>Non-probability sample</a:t>
            </a:r>
          </a:p>
        </p:txBody>
      </p:sp>
    </p:spTree>
    <p:extLst>
      <p:ext uri="{BB962C8B-B14F-4D97-AF65-F5344CB8AC3E}">
        <p14:creationId xmlns:p14="http://schemas.microsoft.com/office/powerpoint/2010/main" val="3795237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436</TotalTime>
  <Words>2189</Words>
  <Application>Microsoft Office PowerPoint</Application>
  <PresentationFormat>On-screen Show (4:3)</PresentationFormat>
  <Paragraphs>176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Book Antiqua</vt:lpstr>
      <vt:lpstr>Century Gothic</vt:lpstr>
      <vt:lpstr>Times New Roman</vt:lpstr>
      <vt:lpstr>Apothecary</vt:lpstr>
      <vt:lpstr>Sampling in Qualitative Research</vt:lpstr>
      <vt:lpstr>Definition</vt:lpstr>
      <vt:lpstr>Researcher has to make judgments about four key factors in sampling</vt:lpstr>
      <vt:lpstr>The Sample Size</vt:lpstr>
      <vt:lpstr>Contd..</vt:lpstr>
      <vt:lpstr>Proportion of Sample Size to Population</vt:lpstr>
      <vt:lpstr>The Representativeness of the Sample</vt:lpstr>
      <vt:lpstr>Access to the Sample</vt:lpstr>
      <vt:lpstr>Sampling Strategies</vt:lpstr>
      <vt:lpstr>Probability Sample</vt:lpstr>
      <vt:lpstr>Non-probability Sample</vt:lpstr>
      <vt:lpstr>PowerPoint Presentation</vt:lpstr>
      <vt:lpstr>It Includes:</vt:lpstr>
      <vt:lpstr>Planning a Sampling Strategy</vt:lpstr>
      <vt:lpstr>Contd..</vt:lpstr>
      <vt:lpstr>Qualitative versus Quantitative Sampling</vt:lpstr>
      <vt:lpstr>Techniques of Qualitative Sampling</vt:lpstr>
      <vt:lpstr>Quota Sample</vt:lpstr>
      <vt:lpstr>Example of a Proportionate/Quota Sample from a University</vt:lpstr>
      <vt:lpstr>Purposive Sample</vt:lpstr>
      <vt:lpstr>Kinds of Purposive Sampling</vt:lpstr>
      <vt:lpstr>Homogeneous Sampling</vt:lpstr>
      <vt:lpstr>PowerPoint Presentation</vt:lpstr>
      <vt:lpstr>Extreme (or Deviant) Case Sampling</vt:lpstr>
      <vt:lpstr>PowerPoint Presentation</vt:lpstr>
      <vt:lpstr>Expert Sampling </vt:lpstr>
      <vt:lpstr>Snowball Sampling</vt:lpstr>
      <vt:lpstr>PowerPoint Presentation</vt:lpstr>
      <vt:lpstr>Volunteer Sampling</vt:lpstr>
      <vt:lpstr>Theoretical Sampling</vt:lpstr>
      <vt:lpstr>Types of Sampling in Qualitative Researches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in Qualitative Research</dc:title>
  <dc:creator>Moiz</dc:creator>
  <cp:lastModifiedBy>Ayesha</cp:lastModifiedBy>
  <cp:revision>33</cp:revision>
  <dcterms:created xsi:type="dcterms:W3CDTF">2013-04-02T04:48:53Z</dcterms:created>
  <dcterms:modified xsi:type="dcterms:W3CDTF">2020-01-11T18:15:16Z</dcterms:modified>
</cp:coreProperties>
</file>